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45"/>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6" r:id="rId43"/>
    <p:sldId id="295" r:id="rId44"/>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23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118" algn="l" defTabSz="91423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238" algn="l" defTabSz="91423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357" algn="l" defTabSz="91423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476" algn="l" defTabSz="91423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5595" algn="l" defTabSz="91423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2715" algn="l" defTabSz="91423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199834" algn="l" defTabSz="91423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6953" algn="l" defTabSz="91423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amás Kovács" initials="TK"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07215E"/>
    <a:srgbClr val="739E2F"/>
    <a:srgbClr val="FFFFFF"/>
    <a:srgbClr val="E2F0D9"/>
    <a:srgbClr val="931D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C8A6054-2CE5-4853-B17A-0372A3077258}" v="46" dt="2023-06-23T13:05:21.568"/>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240"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 Id="rId51"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BC8A6054-2CE5-4853-B17A-0372A3077258}"/>
    <pc:docChg chg="custSel modSld">
      <pc:chgData name="GOMEZ, Paula" userId="c93cf399-3ed7-4230-9282-8831e3fe5ae7" providerId="ADAL" clId="{BC8A6054-2CE5-4853-B17A-0372A3077258}" dt="2023-06-23T13:18:23.711" v="177" actId="1076"/>
      <pc:docMkLst>
        <pc:docMk/>
      </pc:docMkLst>
      <pc:sldChg chg="modSp mod">
        <pc:chgData name="GOMEZ, Paula" userId="c93cf399-3ed7-4230-9282-8831e3fe5ae7" providerId="ADAL" clId="{BC8A6054-2CE5-4853-B17A-0372A3077258}" dt="2023-06-23T13:18:23.711" v="177" actId="1076"/>
        <pc:sldMkLst>
          <pc:docMk/>
          <pc:sldMk cId="0" sldId="256"/>
        </pc:sldMkLst>
        <pc:spChg chg="mod">
          <ac:chgData name="GOMEZ, Paula" userId="c93cf399-3ed7-4230-9282-8831e3fe5ae7" providerId="ADAL" clId="{BC8A6054-2CE5-4853-B17A-0372A3077258}" dt="2023-06-23T13:18:23.711" v="177" actId="1076"/>
          <ac:spMkLst>
            <pc:docMk/>
            <pc:sldMk cId="0" sldId="256"/>
            <ac:spMk id="262" creationId="{00000000-0000-0000-0000-000000000000}"/>
          </ac:spMkLst>
        </pc:spChg>
        <pc:spChg chg="mod">
          <ac:chgData name="GOMEZ, Paula" userId="c93cf399-3ed7-4230-9282-8831e3fe5ae7" providerId="ADAL" clId="{BC8A6054-2CE5-4853-B17A-0372A3077258}" dt="2023-06-23T13:18:20.127" v="176" actId="1076"/>
          <ac:spMkLst>
            <pc:docMk/>
            <pc:sldMk cId="0" sldId="256"/>
            <ac:spMk id="263" creationId="{00000000-0000-0000-0000-000000000000}"/>
          </ac:spMkLst>
        </pc:spChg>
      </pc:sldChg>
      <pc:sldChg chg="modSp">
        <pc:chgData name="GOMEZ, Paula" userId="c93cf399-3ed7-4230-9282-8831e3fe5ae7" providerId="ADAL" clId="{BC8A6054-2CE5-4853-B17A-0372A3077258}" dt="2023-06-23T13:05:21.568" v="53" actId="20577"/>
        <pc:sldMkLst>
          <pc:docMk/>
          <pc:sldMk cId="0" sldId="259"/>
        </pc:sldMkLst>
        <pc:spChg chg="mod">
          <ac:chgData name="GOMEZ, Paula" userId="c93cf399-3ed7-4230-9282-8831e3fe5ae7" providerId="ADAL" clId="{BC8A6054-2CE5-4853-B17A-0372A3077258}" dt="2023-06-23T13:05:21.568" v="53" actId="20577"/>
          <ac:spMkLst>
            <pc:docMk/>
            <pc:sldMk cId="0" sldId="259"/>
            <ac:spMk id="282" creationId="{00000000-0000-0000-0000-000000000000}"/>
          </ac:spMkLst>
        </pc:spChg>
      </pc:sldChg>
      <pc:sldChg chg="modSp mod">
        <pc:chgData name="GOMEZ, Paula" userId="c93cf399-3ed7-4230-9282-8831e3fe5ae7" providerId="ADAL" clId="{BC8A6054-2CE5-4853-B17A-0372A3077258}" dt="2023-06-23T13:05:07.364" v="3" actId="27636"/>
        <pc:sldMkLst>
          <pc:docMk/>
          <pc:sldMk cId="0" sldId="262"/>
        </pc:sldMkLst>
        <pc:spChg chg="mod">
          <ac:chgData name="GOMEZ, Paula" userId="c93cf399-3ed7-4230-9282-8831e3fe5ae7" providerId="ADAL" clId="{BC8A6054-2CE5-4853-B17A-0372A3077258}" dt="2023-06-23T13:05:07.364" v="3" actId="27636"/>
          <ac:spMkLst>
            <pc:docMk/>
            <pc:sldMk cId="0" sldId="262"/>
            <ac:spMk id="307" creationId="{00000000-0000-0000-0000-000000000000}"/>
          </ac:spMkLst>
        </pc:spChg>
      </pc:sldChg>
      <pc:sldChg chg="modSp mod">
        <pc:chgData name="GOMEZ, Paula" userId="c93cf399-3ed7-4230-9282-8831e3fe5ae7" providerId="ADAL" clId="{BC8A6054-2CE5-4853-B17A-0372A3077258}" dt="2023-06-23T13:05:41.973" v="54" actId="255"/>
        <pc:sldMkLst>
          <pc:docMk/>
          <pc:sldMk cId="0" sldId="263"/>
        </pc:sldMkLst>
        <pc:spChg chg="mod">
          <ac:chgData name="GOMEZ, Paula" userId="c93cf399-3ed7-4230-9282-8831e3fe5ae7" providerId="ADAL" clId="{BC8A6054-2CE5-4853-B17A-0372A3077258}" dt="2023-06-23T13:05:41.973" v="54" actId="255"/>
          <ac:spMkLst>
            <pc:docMk/>
            <pc:sldMk cId="0" sldId="263"/>
            <ac:spMk id="314" creationId="{00000000-0000-0000-0000-000000000000}"/>
          </ac:spMkLst>
        </pc:spChg>
      </pc:sldChg>
      <pc:sldChg chg="modSp mod">
        <pc:chgData name="GOMEZ, Paula" userId="c93cf399-3ed7-4230-9282-8831e3fe5ae7" providerId="ADAL" clId="{BC8A6054-2CE5-4853-B17A-0372A3077258}" dt="2023-06-23T13:05:07.374" v="4" actId="27636"/>
        <pc:sldMkLst>
          <pc:docMk/>
          <pc:sldMk cId="0" sldId="264"/>
        </pc:sldMkLst>
        <pc:spChg chg="mod">
          <ac:chgData name="GOMEZ, Paula" userId="c93cf399-3ed7-4230-9282-8831e3fe5ae7" providerId="ADAL" clId="{BC8A6054-2CE5-4853-B17A-0372A3077258}" dt="2023-06-23T13:05:07.374" v="4" actId="27636"/>
          <ac:spMkLst>
            <pc:docMk/>
            <pc:sldMk cId="0" sldId="264"/>
            <ac:spMk id="323" creationId="{00000000-0000-0000-0000-000000000000}"/>
          </ac:spMkLst>
        </pc:spChg>
      </pc:sldChg>
      <pc:sldChg chg="modSp mod">
        <pc:chgData name="GOMEZ, Paula" userId="c93cf399-3ed7-4230-9282-8831e3fe5ae7" providerId="ADAL" clId="{BC8A6054-2CE5-4853-B17A-0372A3077258}" dt="2023-06-23T13:05:07.396" v="5" actId="27636"/>
        <pc:sldMkLst>
          <pc:docMk/>
          <pc:sldMk cId="0" sldId="265"/>
        </pc:sldMkLst>
        <pc:spChg chg="mod">
          <ac:chgData name="GOMEZ, Paula" userId="c93cf399-3ed7-4230-9282-8831e3fe5ae7" providerId="ADAL" clId="{BC8A6054-2CE5-4853-B17A-0372A3077258}" dt="2023-06-23T13:05:07.396" v="5" actId="27636"/>
          <ac:spMkLst>
            <pc:docMk/>
            <pc:sldMk cId="0" sldId="265"/>
            <ac:spMk id="16" creationId="{00000000-0000-0000-0000-000000000000}"/>
          </ac:spMkLst>
        </pc:spChg>
      </pc:sldChg>
      <pc:sldChg chg="modSp mod">
        <pc:chgData name="GOMEZ, Paula" userId="c93cf399-3ed7-4230-9282-8831e3fe5ae7" providerId="ADAL" clId="{BC8A6054-2CE5-4853-B17A-0372A3077258}" dt="2023-06-23T13:05:56.101" v="55" actId="1076"/>
        <pc:sldMkLst>
          <pc:docMk/>
          <pc:sldMk cId="0" sldId="266"/>
        </pc:sldMkLst>
        <pc:spChg chg="mod">
          <ac:chgData name="GOMEZ, Paula" userId="c93cf399-3ed7-4230-9282-8831e3fe5ae7" providerId="ADAL" clId="{BC8A6054-2CE5-4853-B17A-0372A3077258}" dt="2023-06-23T13:05:56.101" v="55" actId="1076"/>
          <ac:spMkLst>
            <pc:docMk/>
            <pc:sldMk cId="0" sldId="266"/>
            <ac:spMk id="346" creationId="{00000000-0000-0000-0000-000000000000}"/>
          </ac:spMkLst>
        </pc:spChg>
      </pc:sldChg>
      <pc:sldChg chg="addSp delSp modSp mod">
        <pc:chgData name="GOMEZ, Paula" userId="c93cf399-3ed7-4230-9282-8831e3fe5ae7" providerId="ADAL" clId="{BC8A6054-2CE5-4853-B17A-0372A3077258}" dt="2023-06-23T13:10:20.630" v="72" actId="1076"/>
        <pc:sldMkLst>
          <pc:docMk/>
          <pc:sldMk cId="0" sldId="267"/>
        </pc:sldMkLst>
        <pc:spChg chg="mod">
          <ac:chgData name="GOMEZ, Paula" userId="c93cf399-3ed7-4230-9282-8831e3fe5ae7" providerId="ADAL" clId="{BC8A6054-2CE5-4853-B17A-0372A3077258}" dt="2023-06-23T13:10:20.630" v="72" actId="1076"/>
          <ac:spMkLst>
            <pc:docMk/>
            <pc:sldMk cId="0" sldId="267"/>
            <ac:spMk id="354" creationId="{00000000-0000-0000-0000-000000000000}"/>
          </ac:spMkLst>
        </pc:spChg>
        <pc:grpChg chg="del">
          <ac:chgData name="GOMEZ, Paula" userId="c93cf399-3ed7-4230-9282-8831e3fe5ae7" providerId="ADAL" clId="{BC8A6054-2CE5-4853-B17A-0372A3077258}" dt="2023-06-23T13:09:42.643" v="61" actId="478"/>
          <ac:grpSpMkLst>
            <pc:docMk/>
            <pc:sldMk cId="0" sldId="267"/>
            <ac:grpSpMk id="351" creationId="{00000000-0000-0000-0000-000000000000}"/>
          </ac:grpSpMkLst>
        </pc:grpChg>
        <pc:picChg chg="add mod modCrop">
          <ac:chgData name="GOMEZ, Paula" userId="c93cf399-3ed7-4230-9282-8831e3fe5ae7" providerId="ADAL" clId="{BC8A6054-2CE5-4853-B17A-0372A3077258}" dt="2023-06-23T13:10:14.862" v="71" actId="14100"/>
          <ac:picMkLst>
            <pc:docMk/>
            <pc:sldMk cId="0" sldId="267"/>
            <ac:picMk id="3" creationId="{C2CCD4A9-5922-533E-3E48-CD9E275F94E7}"/>
          </ac:picMkLst>
        </pc:picChg>
      </pc:sldChg>
      <pc:sldChg chg="modSp mod">
        <pc:chgData name="GOMEZ, Paula" userId="c93cf399-3ed7-4230-9282-8831e3fe5ae7" providerId="ADAL" clId="{BC8A6054-2CE5-4853-B17A-0372A3077258}" dt="2023-06-23T13:05:07.416" v="6" actId="27636"/>
        <pc:sldMkLst>
          <pc:docMk/>
          <pc:sldMk cId="0" sldId="274"/>
        </pc:sldMkLst>
        <pc:spChg chg="mod">
          <ac:chgData name="GOMEZ, Paula" userId="c93cf399-3ed7-4230-9282-8831e3fe5ae7" providerId="ADAL" clId="{BC8A6054-2CE5-4853-B17A-0372A3077258}" dt="2023-06-23T13:05:07.416" v="6" actId="27636"/>
          <ac:spMkLst>
            <pc:docMk/>
            <pc:sldMk cId="0" sldId="274"/>
            <ac:spMk id="406" creationId="{00000000-0000-0000-0000-000000000000}"/>
          </ac:spMkLst>
        </pc:spChg>
      </pc:sldChg>
      <pc:sldChg chg="modSp mod">
        <pc:chgData name="GOMEZ, Paula" userId="c93cf399-3ed7-4230-9282-8831e3fe5ae7" providerId="ADAL" clId="{BC8A6054-2CE5-4853-B17A-0372A3077258}" dt="2023-06-23T13:05:07.440" v="7" actId="27636"/>
        <pc:sldMkLst>
          <pc:docMk/>
          <pc:sldMk cId="0" sldId="281"/>
        </pc:sldMkLst>
        <pc:spChg chg="mod">
          <ac:chgData name="GOMEZ, Paula" userId="c93cf399-3ed7-4230-9282-8831e3fe5ae7" providerId="ADAL" clId="{BC8A6054-2CE5-4853-B17A-0372A3077258}" dt="2023-06-23T13:05:07.440" v="7" actId="27636"/>
          <ac:spMkLst>
            <pc:docMk/>
            <pc:sldMk cId="0" sldId="281"/>
            <ac:spMk id="445" creationId="{00000000-0000-0000-0000-000000000000}"/>
          </ac:spMkLst>
        </pc:spChg>
      </pc:sldChg>
      <pc:sldChg chg="modSp mod">
        <pc:chgData name="GOMEZ, Paula" userId="c93cf399-3ed7-4230-9282-8831e3fe5ae7" providerId="ADAL" clId="{BC8A6054-2CE5-4853-B17A-0372A3077258}" dt="2023-06-23T13:10:56.551" v="73" actId="1076"/>
        <pc:sldMkLst>
          <pc:docMk/>
          <pc:sldMk cId="0" sldId="288"/>
        </pc:sldMkLst>
        <pc:spChg chg="mod">
          <ac:chgData name="GOMEZ, Paula" userId="c93cf399-3ed7-4230-9282-8831e3fe5ae7" providerId="ADAL" clId="{BC8A6054-2CE5-4853-B17A-0372A3077258}" dt="2023-06-23T13:10:56.551" v="73" actId="1076"/>
          <ac:spMkLst>
            <pc:docMk/>
            <pc:sldMk cId="0" sldId="288"/>
            <ac:spMk id="486" creationId="{00000000-0000-0000-0000-000000000000}"/>
          </ac:spMkLst>
        </pc:spChg>
      </pc:sldChg>
      <pc:sldChg chg="modSp mod">
        <pc:chgData name="GOMEZ, Paula" userId="c93cf399-3ed7-4230-9282-8831e3fe5ae7" providerId="ADAL" clId="{BC8A6054-2CE5-4853-B17A-0372A3077258}" dt="2023-06-23T13:05:07.459" v="8" actId="27636"/>
        <pc:sldMkLst>
          <pc:docMk/>
          <pc:sldMk cId="0" sldId="289"/>
        </pc:sldMkLst>
        <pc:spChg chg="mod">
          <ac:chgData name="GOMEZ, Paula" userId="c93cf399-3ed7-4230-9282-8831e3fe5ae7" providerId="ADAL" clId="{BC8A6054-2CE5-4853-B17A-0372A3077258}" dt="2023-06-23T13:05:07.459" v="8" actId="27636"/>
          <ac:spMkLst>
            <pc:docMk/>
            <pc:sldMk cId="0" sldId="289"/>
            <ac:spMk id="491" creationId="{00000000-0000-0000-0000-000000000000}"/>
          </ac:spMkLst>
        </pc:spChg>
      </pc:sldChg>
      <pc:sldChg chg="modSp mod">
        <pc:chgData name="GOMEZ, Paula" userId="c93cf399-3ed7-4230-9282-8831e3fe5ae7" providerId="ADAL" clId="{BC8A6054-2CE5-4853-B17A-0372A3077258}" dt="2023-06-23T13:17:12.606" v="175" actId="1076"/>
        <pc:sldMkLst>
          <pc:docMk/>
          <pc:sldMk cId="0" sldId="293"/>
        </pc:sldMkLst>
        <pc:spChg chg="mod">
          <ac:chgData name="GOMEZ, Paula" userId="c93cf399-3ed7-4230-9282-8831e3fe5ae7" providerId="ADAL" clId="{BC8A6054-2CE5-4853-B17A-0372A3077258}" dt="2023-06-23T13:17:12.606" v="175" actId="1076"/>
          <ac:spMkLst>
            <pc:docMk/>
            <pc:sldMk cId="0" sldId="293"/>
            <ac:spMk id="518" creationId="{00000000-0000-0000-0000-000000000000}"/>
          </ac:spMkLst>
        </pc:spChg>
      </pc:sldChg>
    </pc:docChg>
  </pc:docChgLst>
  <pc:docChgLst>
    <pc:chgData name="GOMEZ, Paula" userId="c93cf399-3ed7-4230-9282-8831e3fe5ae7" providerId="ADAL" clId="{89401D3A-BA8D-48CD-8EE6-C85700DA10DE}"/>
    <pc:docChg chg="custSel modSld">
      <pc:chgData name="GOMEZ, Paula" userId="c93cf399-3ed7-4230-9282-8831e3fe5ae7" providerId="ADAL" clId="{89401D3A-BA8D-48CD-8EE6-C85700DA10DE}" dt="2023-01-24T14:28:50.777" v="32" actId="108"/>
      <pc:docMkLst>
        <pc:docMk/>
      </pc:docMkLst>
      <pc:sldChg chg="modSp mod">
        <pc:chgData name="GOMEZ, Paula" userId="c93cf399-3ed7-4230-9282-8831e3fe5ae7" providerId="ADAL" clId="{89401D3A-BA8D-48CD-8EE6-C85700DA10DE}" dt="2023-01-24T14:26:15.715" v="11" actId="20577"/>
        <pc:sldMkLst>
          <pc:docMk/>
          <pc:sldMk cId="0" sldId="258"/>
        </pc:sldMkLst>
        <pc:spChg chg="mod">
          <ac:chgData name="GOMEZ, Paula" userId="c93cf399-3ed7-4230-9282-8831e3fe5ae7" providerId="ADAL" clId="{89401D3A-BA8D-48CD-8EE6-C85700DA10DE}" dt="2023-01-24T14:26:15.715" v="11" actId="20577"/>
          <ac:spMkLst>
            <pc:docMk/>
            <pc:sldMk cId="0" sldId="258"/>
            <ac:spMk id="275" creationId="{00000000-0000-0000-0000-000000000000}"/>
          </ac:spMkLst>
        </pc:spChg>
      </pc:sldChg>
      <pc:sldChg chg="modSp">
        <pc:chgData name="GOMEZ, Paula" userId="c93cf399-3ed7-4230-9282-8831e3fe5ae7" providerId="ADAL" clId="{89401D3A-BA8D-48CD-8EE6-C85700DA10DE}" dt="2023-01-24T14:26:24.434" v="12" actId="207"/>
        <pc:sldMkLst>
          <pc:docMk/>
          <pc:sldMk cId="0" sldId="259"/>
        </pc:sldMkLst>
        <pc:spChg chg="mod">
          <ac:chgData name="GOMEZ, Paula" userId="c93cf399-3ed7-4230-9282-8831e3fe5ae7" providerId="ADAL" clId="{89401D3A-BA8D-48CD-8EE6-C85700DA10DE}" dt="2023-01-24T14:26:24.434" v="12" actId="207"/>
          <ac:spMkLst>
            <pc:docMk/>
            <pc:sldMk cId="0" sldId="259"/>
            <ac:spMk id="282" creationId="{00000000-0000-0000-0000-000000000000}"/>
          </ac:spMkLst>
        </pc:spChg>
      </pc:sldChg>
      <pc:sldChg chg="modSp mod">
        <pc:chgData name="GOMEZ, Paula" userId="c93cf399-3ed7-4230-9282-8831e3fe5ae7" providerId="ADAL" clId="{89401D3A-BA8D-48CD-8EE6-C85700DA10DE}" dt="2023-01-24T14:26:52.378" v="14" actId="207"/>
        <pc:sldMkLst>
          <pc:docMk/>
          <pc:sldMk cId="0" sldId="264"/>
        </pc:sldMkLst>
        <pc:spChg chg="mod">
          <ac:chgData name="GOMEZ, Paula" userId="c93cf399-3ed7-4230-9282-8831e3fe5ae7" providerId="ADAL" clId="{89401D3A-BA8D-48CD-8EE6-C85700DA10DE}" dt="2023-01-24T14:26:46.288" v="13" actId="207"/>
          <ac:spMkLst>
            <pc:docMk/>
            <pc:sldMk cId="0" sldId="264"/>
            <ac:spMk id="321" creationId="{00000000-0000-0000-0000-000000000000}"/>
          </ac:spMkLst>
        </pc:spChg>
        <pc:spChg chg="mod">
          <ac:chgData name="GOMEZ, Paula" userId="c93cf399-3ed7-4230-9282-8831e3fe5ae7" providerId="ADAL" clId="{89401D3A-BA8D-48CD-8EE6-C85700DA10DE}" dt="2023-01-24T14:26:52.378" v="14" actId="207"/>
          <ac:spMkLst>
            <pc:docMk/>
            <pc:sldMk cId="0" sldId="264"/>
            <ac:spMk id="325" creationId="{00000000-0000-0000-0000-000000000000}"/>
          </ac:spMkLst>
        </pc:spChg>
      </pc:sldChg>
      <pc:sldChg chg="modSp mod">
        <pc:chgData name="GOMEZ, Paula" userId="c93cf399-3ed7-4230-9282-8831e3fe5ae7" providerId="ADAL" clId="{89401D3A-BA8D-48CD-8EE6-C85700DA10DE}" dt="2023-01-24T14:27:04.904" v="16" actId="207"/>
        <pc:sldMkLst>
          <pc:docMk/>
          <pc:sldMk cId="0" sldId="265"/>
        </pc:sldMkLst>
        <pc:spChg chg="mod">
          <ac:chgData name="GOMEZ, Paula" userId="c93cf399-3ed7-4230-9282-8831e3fe5ae7" providerId="ADAL" clId="{89401D3A-BA8D-48CD-8EE6-C85700DA10DE}" dt="2023-01-24T14:27:00.500" v="15" actId="207"/>
          <ac:spMkLst>
            <pc:docMk/>
            <pc:sldMk cId="0" sldId="265"/>
            <ac:spMk id="330" creationId="{00000000-0000-0000-0000-000000000000}"/>
          </ac:spMkLst>
        </pc:spChg>
        <pc:spChg chg="mod">
          <ac:chgData name="GOMEZ, Paula" userId="c93cf399-3ed7-4230-9282-8831e3fe5ae7" providerId="ADAL" clId="{89401D3A-BA8D-48CD-8EE6-C85700DA10DE}" dt="2023-01-24T14:27:04.904" v="16" actId="207"/>
          <ac:spMkLst>
            <pc:docMk/>
            <pc:sldMk cId="0" sldId="265"/>
            <ac:spMk id="332" creationId="{00000000-0000-0000-0000-000000000000}"/>
          </ac:spMkLst>
        </pc:spChg>
      </pc:sldChg>
      <pc:sldChg chg="modSp mod">
        <pc:chgData name="GOMEZ, Paula" userId="c93cf399-3ed7-4230-9282-8831e3fe5ae7" providerId="ADAL" clId="{89401D3A-BA8D-48CD-8EE6-C85700DA10DE}" dt="2023-01-24T14:27:53.407" v="27" actId="313"/>
        <pc:sldMkLst>
          <pc:docMk/>
          <pc:sldMk cId="0" sldId="268"/>
        </pc:sldMkLst>
        <pc:spChg chg="mod">
          <ac:chgData name="GOMEZ, Paula" userId="c93cf399-3ed7-4230-9282-8831e3fe5ae7" providerId="ADAL" clId="{89401D3A-BA8D-48CD-8EE6-C85700DA10DE}" dt="2023-01-24T14:27:53.407" v="27" actId="313"/>
          <ac:spMkLst>
            <pc:docMk/>
            <pc:sldMk cId="0" sldId="268"/>
            <ac:spMk id="358" creationId="{00000000-0000-0000-0000-000000000000}"/>
          </ac:spMkLst>
        </pc:spChg>
        <pc:spChg chg="mod">
          <ac:chgData name="GOMEZ, Paula" userId="c93cf399-3ed7-4230-9282-8831e3fe5ae7" providerId="ADAL" clId="{89401D3A-BA8D-48CD-8EE6-C85700DA10DE}" dt="2023-01-24T14:27:42.046" v="24" actId="313"/>
          <ac:spMkLst>
            <pc:docMk/>
            <pc:sldMk cId="0" sldId="268"/>
            <ac:spMk id="359" creationId="{00000000-0000-0000-0000-000000000000}"/>
          </ac:spMkLst>
        </pc:spChg>
      </pc:sldChg>
      <pc:sldChg chg="modSp mod">
        <pc:chgData name="GOMEZ, Paula" userId="c93cf399-3ed7-4230-9282-8831e3fe5ae7" providerId="ADAL" clId="{89401D3A-BA8D-48CD-8EE6-C85700DA10DE}" dt="2023-01-24T14:28:50.777" v="32" actId="108"/>
        <pc:sldMkLst>
          <pc:docMk/>
          <pc:sldMk cId="0" sldId="280"/>
        </pc:sldMkLst>
        <pc:spChg chg="mod">
          <ac:chgData name="GOMEZ, Paula" userId="c93cf399-3ed7-4230-9282-8831e3fe5ae7" providerId="ADAL" clId="{89401D3A-BA8D-48CD-8EE6-C85700DA10DE}" dt="2023-01-24T14:28:50.777" v="32" actId="108"/>
          <ac:spMkLst>
            <pc:docMk/>
            <pc:sldMk cId="0" sldId="280"/>
            <ac:spMk id="437" creationId="{00000000-0000-0000-0000-000000000000}"/>
          </ac:spMkLst>
        </pc:spChg>
      </pc:sldChg>
    </pc:docChg>
  </pc:docChgLst>
  <pc:docChgLst>
    <pc:chgData name="EZZINE, Hind" userId="S::ezzineh@who.int::edcab00f-6318-46e5-a4a9-188b01ee222f" providerId="AD" clId="Web-{A29891C5-2A62-BFD7-ED36-3ECCE15F3B63}"/>
    <pc:docChg chg="modSld">
      <pc:chgData name="EZZINE, Hind" userId="S::ezzineh@who.int::edcab00f-6318-46e5-a4a9-188b01ee222f" providerId="AD" clId="Web-{A29891C5-2A62-BFD7-ED36-3ECCE15F3B63}" dt="2023-06-21T17:37:20.391" v="13" actId="14100"/>
      <pc:docMkLst>
        <pc:docMk/>
      </pc:docMkLst>
      <pc:sldChg chg="modSp">
        <pc:chgData name="EZZINE, Hind" userId="S::ezzineh@who.int::edcab00f-6318-46e5-a4a9-188b01ee222f" providerId="AD" clId="Web-{A29891C5-2A62-BFD7-ED36-3ECCE15F3B63}" dt="2023-06-21T17:34:53.168" v="4" actId="1076"/>
        <pc:sldMkLst>
          <pc:docMk/>
          <pc:sldMk cId="0" sldId="257"/>
        </pc:sldMkLst>
        <pc:spChg chg="mod">
          <ac:chgData name="EZZINE, Hind" userId="S::ezzineh@who.int::edcab00f-6318-46e5-a4a9-188b01ee222f" providerId="AD" clId="Web-{A29891C5-2A62-BFD7-ED36-3ECCE15F3B63}" dt="2023-06-21T17:34:53.168" v="4" actId="1076"/>
          <ac:spMkLst>
            <pc:docMk/>
            <pc:sldMk cId="0" sldId="257"/>
            <ac:spMk id="268" creationId="{00000000-0000-0000-0000-000000000000}"/>
          </ac:spMkLst>
        </pc:spChg>
      </pc:sldChg>
      <pc:sldChg chg="modSp">
        <pc:chgData name="EZZINE, Hind" userId="S::ezzineh@who.int::edcab00f-6318-46e5-a4a9-188b01ee222f" providerId="AD" clId="Web-{A29891C5-2A62-BFD7-ED36-3ECCE15F3B63}" dt="2023-06-21T17:34:41.777" v="3" actId="1076"/>
        <pc:sldMkLst>
          <pc:docMk/>
          <pc:sldMk cId="0" sldId="258"/>
        </pc:sldMkLst>
        <pc:spChg chg="mod">
          <ac:chgData name="EZZINE, Hind" userId="S::ezzineh@who.int::edcab00f-6318-46e5-a4a9-188b01ee222f" providerId="AD" clId="Web-{A29891C5-2A62-BFD7-ED36-3ECCE15F3B63}" dt="2023-06-21T17:34:41.777" v="3" actId="1076"/>
          <ac:spMkLst>
            <pc:docMk/>
            <pc:sldMk cId="0" sldId="258"/>
            <ac:spMk id="275" creationId="{00000000-0000-0000-0000-000000000000}"/>
          </ac:spMkLst>
        </pc:spChg>
      </pc:sldChg>
      <pc:sldChg chg="modSp">
        <pc:chgData name="EZZINE, Hind" userId="S::ezzineh@who.int::edcab00f-6318-46e5-a4a9-188b01ee222f" providerId="AD" clId="Web-{A29891C5-2A62-BFD7-ED36-3ECCE15F3B63}" dt="2023-06-21T17:36:04.795" v="5" actId="20577"/>
        <pc:sldMkLst>
          <pc:docMk/>
          <pc:sldMk cId="0" sldId="290"/>
        </pc:sldMkLst>
        <pc:spChg chg="mod">
          <ac:chgData name="EZZINE, Hind" userId="S::ezzineh@who.int::edcab00f-6318-46e5-a4a9-188b01ee222f" providerId="AD" clId="Web-{A29891C5-2A62-BFD7-ED36-3ECCE15F3B63}" dt="2023-06-21T17:36:04.795" v="5" actId="20577"/>
          <ac:spMkLst>
            <pc:docMk/>
            <pc:sldMk cId="0" sldId="290"/>
            <ac:spMk id="499" creationId="{00000000-0000-0000-0000-000000000000}"/>
          </ac:spMkLst>
        </pc:spChg>
      </pc:sldChg>
      <pc:sldChg chg="modSp">
        <pc:chgData name="EZZINE, Hind" userId="S::ezzineh@who.int::edcab00f-6318-46e5-a4a9-188b01ee222f" providerId="AD" clId="Web-{A29891C5-2A62-BFD7-ED36-3ECCE15F3B63}" dt="2023-06-21T17:36:11.389" v="6" actId="20577"/>
        <pc:sldMkLst>
          <pc:docMk/>
          <pc:sldMk cId="0" sldId="292"/>
        </pc:sldMkLst>
        <pc:spChg chg="mod">
          <ac:chgData name="EZZINE, Hind" userId="S::ezzineh@who.int::edcab00f-6318-46e5-a4a9-188b01ee222f" providerId="AD" clId="Web-{A29891C5-2A62-BFD7-ED36-3ECCE15F3B63}" dt="2023-06-21T17:36:11.389" v="6" actId="20577"/>
          <ac:spMkLst>
            <pc:docMk/>
            <pc:sldMk cId="0" sldId="292"/>
            <ac:spMk id="513" creationId="{00000000-0000-0000-0000-000000000000}"/>
          </ac:spMkLst>
        </pc:spChg>
      </pc:sldChg>
      <pc:sldChg chg="modSp">
        <pc:chgData name="EZZINE, Hind" userId="S::ezzineh@who.int::edcab00f-6318-46e5-a4a9-188b01ee222f" providerId="AD" clId="Web-{A29891C5-2A62-BFD7-ED36-3ECCE15F3B63}" dt="2023-06-21T17:37:20.391" v="13" actId="14100"/>
        <pc:sldMkLst>
          <pc:docMk/>
          <pc:sldMk cId="0" sldId="295"/>
        </pc:sldMkLst>
        <pc:spChg chg="mod">
          <ac:chgData name="EZZINE, Hind" userId="S::ezzineh@who.int::edcab00f-6318-46e5-a4a9-188b01ee222f" providerId="AD" clId="Web-{A29891C5-2A62-BFD7-ED36-3ECCE15F3B63}" dt="2023-06-21T17:37:20.391" v="13" actId="14100"/>
          <ac:spMkLst>
            <pc:docMk/>
            <pc:sldMk cId="0" sldId="295"/>
            <ac:spMk id="530" creationId="{00000000-0000-0000-0000-000000000000}"/>
          </ac:spMkLst>
        </pc:spChg>
      </pc:sldChg>
    </pc:docChg>
  </pc:docChgLst>
  <pc:docChgLst>
    <pc:chgData name="GOMEZ, Paula" userId="S::gomezp@who.int::c93cf399-3ed7-4230-9282-8831e3fe5ae7" providerId="AD" clId="Web-{3A6FD84F-57B8-62DA-FF5D-03CF8342D14A}"/>
    <pc:docChg chg="modSld">
      <pc:chgData name="GOMEZ, Paula" userId="S::gomezp@who.int::c93cf399-3ed7-4230-9282-8831e3fe5ae7" providerId="AD" clId="Web-{3A6FD84F-57B8-62DA-FF5D-03CF8342D14A}" dt="2023-04-07T10:25:03.564" v="3" actId="14100"/>
      <pc:docMkLst>
        <pc:docMk/>
      </pc:docMkLst>
      <pc:sldChg chg="modSp">
        <pc:chgData name="GOMEZ, Paula" userId="S::gomezp@who.int::c93cf399-3ed7-4230-9282-8831e3fe5ae7" providerId="AD" clId="Web-{3A6FD84F-57B8-62DA-FF5D-03CF8342D14A}" dt="2023-04-07T10:25:03.564" v="3" actId="14100"/>
        <pc:sldMkLst>
          <pc:docMk/>
          <pc:sldMk cId="0" sldId="264"/>
        </pc:sldMkLst>
        <pc:spChg chg="mod">
          <ac:chgData name="GOMEZ, Paula" userId="S::gomezp@who.int::c93cf399-3ed7-4230-9282-8831e3fe5ae7" providerId="AD" clId="Web-{3A6FD84F-57B8-62DA-FF5D-03CF8342D14A}" dt="2023-04-07T10:24:58.314" v="2" actId="14100"/>
          <ac:spMkLst>
            <pc:docMk/>
            <pc:sldMk cId="0" sldId="264"/>
            <ac:spMk id="321" creationId="{00000000-0000-0000-0000-000000000000}"/>
          </ac:spMkLst>
        </pc:spChg>
        <pc:spChg chg="mod">
          <ac:chgData name="GOMEZ, Paula" userId="S::gomezp@who.int::c93cf399-3ed7-4230-9282-8831e3fe5ae7" providerId="AD" clId="Web-{3A6FD84F-57B8-62DA-FF5D-03CF8342D14A}" dt="2023-04-07T10:25:03.564" v="3" actId="14100"/>
          <ac:spMkLst>
            <pc:docMk/>
            <pc:sldMk cId="0" sldId="264"/>
            <ac:spMk id="325"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C2909B-1969-4451-B918-12F2288CC6D6}" type="doc">
      <dgm:prSet loTypeId="urn:microsoft.com/office/officeart/2009/3/layout/SubStepProcess" loCatId="process" qsTypeId="urn:microsoft.com/office/officeart/2005/8/quickstyle/simple1" qsCatId="simple" csTypeId="urn:microsoft.com/office/officeart/2005/8/colors/colorful1" csCatId="colorful" phldr="1"/>
      <dgm:spPr/>
      <dgm:t>
        <a:bodyPr rtlCol="0"/>
        <a:lstStyle/>
        <a:p>
          <a:pPr rtl="0"/>
          <a:endParaRPr lang="en-US"/>
        </a:p>
      </dgm:t>
    </dgm:pt>
    <dgm:pt modelId="{E4411614-AE77-4D4F-AE7C-97ADC4AC6D92}">
      <dgm:prSet phldrT="[Text]"/>
      <dgm:spPr>
        <a:solidFill>
          <a:srgbClr val="931D19"/>
        </a:solidFill>
      </dgm:spPr>
      <dgm:t>
        <a:bodyPr rtlCol="0"/>
        <a:lstStyle/>
        <a:p>
          <a:pPr rtl="0"/>
          <a:r>
            <a:rPr lang="fr"/>
            <a:t>Vocabulaire</a:t>
          </a:r>
        </a:p>
      </dgm:t>
    </dgm:pt>
    <dgm:pt modelId="{1310FA58-DBB2-4B3C-B7E9-1E8DB5B1E714}" type="parTrans" cxnId="{BD4C12D7-1A07-43DC-9363-F5F3A180E0A1}">
      <dgm:prSet/>
      <dgm:spPr/>
      <dgm:t>
        <a:bodyPr rtlCol="0"/>
        <a:lstStyle/>
        <a:p>
          <a:pPr rtl="0"/>
          <a:endParaRPr lang="en-US"/>
        </a:p>
      </dgm:t>
    </dgm:pt>
    <dgm:pt modelId="{43A15060-8116-4C88-B56C-3EB7305CB541}" type="sibTrans" cxnId="{BD4C12D7-1A07-43DC-9363-F5F3A180E0A1}">
      <dgm:prSet/>
      <dgm:spPr/>
      <dgm:t>
        <a:bodyPr rtlCol="0"/>
        <a:lstStyle/>
        <a:p>
          <a:pPr rtl="0"/>
          <a:endParaRPr lang="en-US"/>
        </a:p>
      </dgm:t>
    </dgm:pt>
    <dgm:pt modelId="{91A07FAD-827F-4553-B3A4-D5163F06773B}">
      <dgm:prSet phldrT="[Text]"/>
      <dgm:spPr>
        <a:solidFill>
          <a:srgbClr val="739E2F"/>
        </a:solidFill>
      </dgm:spPr>
      <dgm:t>
        <a:bodyPr rtlCol="0"/>
        <a:lstStyle/>
        <a:p>
          <a:pPr rtl="0"/>
          <a:r>
            <a:rPr lang="fr"/>
            <a:t>Systèmes</a:t>
          </a:r>
        </a:p>
      </dgm:t>
    </dgm:pt>
    <dgm:pt modelId="{FBB9DD5A-9E3B-4444-9E1A-7532DFF3995A}" type="parTrans" cxnId="{B7A6D4B7-C1D5-41D5-B2FA-1630DB9D909D}">
      <dgm:prSet/>
      <dgm:spPr/>
      <dgm:t>
        <a:bodyPr rtlCol="0"/>
        <a:lstStyle/>
        <a:p>
          <a:pPr rtl="0"/>
          <a:endParaRPr lang="en-US"/>
        </a:p>
      </dgm:t>
    </dgm:pt>
    <dgm:pt modelId="{B07055DD-834E-472B-93BD-E6F417945BB8}" type="sibTrans" cxnId="{B7A6D4B7-C1D5-41D5-B2FA-1630DB9D909D}">
      <dgm:prSet/>
      <dgm:spPr/>
      <dgm:t>
        <a:bodyPr rtlCol="0"/>
        <a:lstStyle/>
        <a:p>
          <a:pPr rtl="0"/>
          <a:endParaRPr lang="en-US"/>
        </a:p>
      </dgm:t>
    </dgm:pt>
    <dgm:pt modelId="{932D8B49-F3AC-4D62-A5EF-956FB0228502}">
      <dgm:prSet phldrT="[Text]"/>
      <dgm:spPr>
        <a:solidFill>
          <a:srgbClr val="07215E"/>
        </a:solidFill>
      </dgm:spPr>
      <dgm:t>
        <a:bodyPr rtlCol="0"/>
        <a:lstStyle/>
        <a:p>
          <a:pPr rtl="0"/>
          <a:r>
            <a:rPr lang="fr"/>
            <a:t>Processus</a:t>
          </a:r>
        </a:p>
      </dgm:t>
    </dgm:pt>
    <dgm:pt modelId="{1E93AACE-72A6-4748-BC98-0869C45F40B0}" type="parTrans" cxnId="{A63CC6F2-A054-472A-8475-0B398831463D}">
      <dgm:prSet/>
      <dgm:spPr/>
      <dgm:t>
        <a:bodyPr rtlCol="0"/>
        <a:lstStyle/>
        <a:p>
          <a:pPr rtl="0"/>
          <a:endParaRPr lang="en-US"/>
        </a:p>
      </dgm:t>
    </dgm:pt>
    <dgm:pt modelId="{BEEA118B-3899-48A1-8736-570C893E2052}" type="sibTrans" cxnId="{A63CC6F2-A054-472A-8475-0B398831463D}">
      <dgm:prSet/>
      <dgm:spPr/>
      <dgm:t>
        <a:bodyPr rtlCol="0"/>
        <a:lstStyle/>
        <a:p>
          <a:pPr rtl="0"/>
          <a:endParaRPr lang="en-US"/>
        </a:p>
      </dgm:t>
    </dgm:pt>
    <dgm:pt modelId="{93DA6BCF-00CA-40E7-B966-D3B6A2E823D9}" type="pres">
      <dgm:prSet presAssocID="{80C2909B-1969-4451-B918-12F2288CC6D6}" presName="Name0" presStyleCnt="0">
        <dgm:presLayoutVars>
          <dgm:chMax val="7"/>
          <dgm:dir/>
          <dgm:animOne val="branch"/>
        </dgm:presLayoutVars>
      </dgm:prSet>
      <dgm:spPr/>
    </dgm:pt>
    <dgm:pt modelId="{84BD6CB7-3C29-4227-9FAE-C3D3E80044E0}" type="pres">
      <dgm:prSet presAssocID="{E4411614-AE77-4D4F-AE7C-97ADC4AC6D92}" presName="parTx1" presStyleLbl="node1" presStyleIdx="0" presStyleCnt="3"/>
      <dgm:spPr/>
    </dgm:pt>
    <dgm:pt modelId="{84B0C54B-8E88-49C3-BAB7-F93861907F8D}" type="pres">
      <dgm:prSet presAssocID="{91A07FAD-827F-4553-B3A4-D5163F06773B}" presName="parTx2" presStyleLbl="node1" presStyleIdx="1" presStyleCnt="3"/>
      <dgm:spPr/>
    </dgm:pt>
    <dgm:pt modelId="{AA32202E-9B54-4C36-82B0-0EC83D54BE09}" type="pres">
      <dgm:prSet presAssocID="{932D8B49-F3AC-4D62-A5EF-956FB0228502}" presName="parTx3" presStyleLbl="node1" presStyleIdx="2" presStyleCnt="3"/>
      <dgm:spPr/>
    </dgm:pt>
  </dgm:ptLst>
  <dgm:cxnLst>
    <dgm:cxn modelId="{64D72F18-7B67-4985-9F70-6D340F5DCF9B}" type="presOf" srcId="{91A07FAD-827F-4553-B3A4-D5163F06773B}" destId="{84B0C54B-8E88-49C3-BAB7-F93861907F8D}" srcOrd="0" destOrd="0" presId="urn:microsoft.com/office/officeart/2009/3/layout/SubStepProcess"/>
    <dgm:cxn modelId="{BD549B66-C99B-4600-8589-3FE36D56EF90}" type="presOf" srcId="{E4411614-AE77-4D4F-AE7C-97ADC4AC6D92}" destId="{84BD6CB7-3C29-4227-9FAE-C3D3E80044E0}" srcOrd="0" destOrd="0" presId="urn:microsoft.com/office/officeart/2009/3/layout/SubStepProcess"/>
    <dgm:cxn modelId="{75A71D7F-4769-4DD3-A7D7-5C8023C56EA4}" type="presOf" srcId="{932D8B49-F3AC-4D62-A5EF-956FB0228502}" destId="{AA32202E-9B54-4C36-82B0-0EC83D54BE09}" srcOrd="0" destOrd="0" presId="urn:microsoft.com/office/officeart/2009/3/layout/SubStepProcess"/>
    <dgm:cxn modelId="{B7505C8E-1696-42FB-867D-CABF42CA2845}" type="presOf" srcId="{80C2909B-1969-4451-B918-12F2288CC6D6}" destId="{93DA6BCF-00CA-40E7-B966-D3B6A2E823D9}" srcOrd="0" destOrd="0" presId="urn:microsoft.com/office/officeart/2009/3/layout/SubStepProcess"/>
    <dgm:cxn modelId="{B7A6D4B7-C1D5-41D5-B2FA-1630DB9D909D}" srcId="{80C2909B-1969-4451-B918-12F2288CC6D6}" destId="{91A07FAD-827F-4553-B3A4-D5163F06773B}" srcOrd="1" destOrd="0" parTransId="{FBB9DD5A-9E3B-4444-9E1A-7532DFF3995A}" sibTransId="{B07055DD-834E-472B-93BD-E6F417945BB8}"/>
    <dgm:cxn modelId="{BD4C12D7-1A07-43DC-9363-F5F3A180E0A1}" srcId="{80C2909B-1969-4451-B918-12F2288CC6D6}" destId="{E4411614-AE77-4D4F-AE7C-97ADC4AC6D92}" srcOrd="0" destOrd="0" parTransId="{1310FA58-DBB2-4B3C-B7E9-1E8DB5B1E714}" sibTransId="{43A15060-8116-4C88-B56C-3EB7305CB541}"/>
    <dgm:cxn modelId="{A63CC6F2-A054-472A-8475-0B398831463D}" srcId="{80C2909B-1969-4451-B918-12F2288CC6D6}" destId="{932D8B49-F3AC-4D62-A5EF-956FB0228502}" srcOrd="2" destOrd="0" parTransId="{1E93AACE-72A6-4748-BC98-0869C45F40B0}" sibTransId="{BEEA118B-3899-48A1-8736-570C893E2052}"/>
    <dgm:cxn modelId="{D303B83C-2842-42C5-82D4-417C98A0ED07}" type="presParOf" srcId="{93DA6BCF-00CA-40E7-B966-D3B6A2E823D9}" destId="{84BD6CB7-3C29-4227-9FAE-C3D3E80044E0}" srcOrd="0" destOrd="0" presId="urn:microsoft.com/office/officeart/2009/3/layout/SubStepProcess"/>
    <dgm:cxn modelId="{94253DE1-E6B9-4629-AB28-01C19BBD0D3B}" type="presParOf" srcId="{93DA6BCF-00CA-40E7-B966-D3B6A2E823D9}" destId="{84B0C54B-8E88-49C3-BAB7-F93861907F8D}" srcOrd="1" destOrd="0" presId="urn:microsoft.com/office/officeart/2009/3/layout/SubStepProcess"/>
    <dgm:cxn modelId="{A4B5F40B-89DA-4102-8AA9-203F13C7B636}" type="presParOf" srcId="{93DA6BCF-00CA-40E7-B966-D3B6A2E823D9}" destId="{AA32202E-9B54-4C36-82B0-0EC83D54BE09}" srcOrd="2" destOrd="0" presId="urn:microsoft.com/office/officeart/2009/3/layout/SubStepProcess"/>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80C2909B-1969-4451-B918-12F2288CC6D6}" type="doc">
      <dgm:prSet loTypeId="urn:microsoft.com/office/officeart/2009/3/layout/SubStepProcess" loCatId="process" qsTypeId="urn:microsoft.com/office/officeart/2005/8/quickstyle/simple1" qsCatId="simple" csTypeId="urn:microsoft.com/office/officeart/2005/8/colors/colorful1" csCatId="colorful" phldr="1"/>
      <dgm:spPr/>
      <dgm:t>
        <a:bodyPr rtlCol="0"/>
        <a:lstStyle/>
        <a:p>
          <a:pPr rtl="0"/>
          <a:endParaRPr lang="en-US"/>
        </a:p>
      </dgm:t>
    </dgm:pt>
    <dgm:pt modelId="{E4411614-AE77-4D4F-AE7C-97ADC4AC6D92}">
      <dgm:prSet phldrT="[Text]" custT="1"/>
      <dgm:spPr/>
      <dgm:t>
        <a:bodyPr rtlCol="0"/>
        <a:lstStyle/>
        <a:p>
          <a:pPr rtl="0"/>
          <a:r>
            <a:rPr lang="fr" sz="1500"/>
            <a:t>Plans et procédures</a:t>
          </a:r>
        </a:p>
      </dgm:t>
    </dgm:pt>
    <dgm:pt modelId="{1310FA58-DBB2-4B3C-B7E9-1E8DB5B1E714}" type="parTrans" cxnId="{BD4C12D7-1A07-43DC-9363-F5F3A180E0A1}">
      <dgm:prSet/>
      <dgm:spPr/>
      <dgm:t>
        <a:bodyPr rtlCol="0"/>
        <a:lstStyle/>
        <a:p>
          <a:pPr rtl="0"/>
          <a:endParaRPr lang="en-US" sz="1500"/>
        </a:p>
      </dgm:t>
    </dgm:pt>
    <dgm:pt modelId="{43A15060-8116-4C88-B56C-3EB7305CB541}" type="sibTrans" cxnId="{BD4C12D7-1A07-43DC-9363-F5F3A180E0A1}">
      <dgm:prSet/>
      <dgm:spPr/>
      <dgm:t>
        <a:bodyPr rtlCol="0"/>
        <a:lstStyle/>
        <a:p>
          <a:pPr rtl="0"/>
          <a:endParaRPr lang="en-US" sz="1500"/>
        </a:p>
      </dgm:t>
    </dgm:pt>
    <dgm:pt modelId="{91A07FAD-827F-4553-B3A4-D5163F06773B}">
      <dgm:prSet phldrT="[Text]" custT="1"/>
      <dgm:spPr>
        <a:solidFill>
          <a:srgbClr val="739E2F"/>
        </a:solidFill>
      </dgm:spPr>
      <dgm:t>
        <a:bodyPr rtlCol="0"/>
        <a:lstStyle/>
        <a:p>
          <a:pPr rtl="0"/>
          <a:r>
            <a:rPr lang="fr" sz="1200" dirty="0"/>
            <a:t>Infrastructures physiques</a:t>
          </a:r>
        </a:p>
      </dgm:t>
    </dgm:pt>
    <dgm:pt modelId="{FBB9DD5A-9E3B-4444-9E1A-7532DFF3995A}" type="parTrans" cxnId="{B7A6D4B7-C1D5-41D5-B2FA-1630DB9D909D}">
      <dgm:prSet/>
      <dgm:spPr/>
      <dgm:t>
        <a:bodyPr rtlCol="0"/>
        <a:lstStyle/>
        <a:p>
          <a:pPr rtl="0"/>
          <a:endParaRPr lang="en-US" sz="1500"/>
        </a:p>
      </dgm:t>
    </dgm:pt>
    <dgm:pt modelId="{B07055DD-834E-472B-93BD-E6F417945BB8}" type="sibTrans" cxnId="{B7A6D4B7-C1D5-41D5-B2FA-1630DB9D909D}">
      <dgm:prSet/>
      <dgm:spPr/>
      <dgm:t>
        <a:bodyPr rtlCol="0"/>
        <a:lstStyle/>
        <a:p>
          <a:pPr rtl="0"/>
          <a:endParaRPr lang="en-US" sz="1500"/>
        </a:p>
      </dgm:t>
    </dgm:pt>
    <dgm:pt modelId="{932D8B49-F3AC-4D62-A5EF-956FB0228502}">
      <dgm:prSet phldrT="[Text]" custT="1"/>
      <dgm:spPr>
        <a:solidFill>
          <a:srgbClr val="07215E"/>
        </a:solidFill>
      </dgm:spPr>
      <dgm:t>
        <a:bodyPr rtlCol="0"/>
        <a:lstStyle/>
        <a:p>
          <a:pPr rtl="0"/>
          <a:r>
            <a:rPr lang="fr" sz="1200" dirty="0"/>
            <a:t>Infrastructures d’information et de communication</a:t>
          </a:r>
        </a:p>
      </dgm:t>
    </dgm:pt>
    <dgm:pt modelId="{1E93AACE-72A6-4748-BC98-0869C45F40B0}" type="parTrans" cxnId="{A63CC6F2-A054-472A-8475-0B398831463D}">
      <dgm:prSet/>
      <dgm:spPr/>
      <dgm:t>
        <a:bodyPr rtlCol="0"/>
        <a:lstStyle/>
        <a:p>
          <a:pPr rtl="0"/>
          <a:endParaRPr lang="en-US" sz="1500"/>
        </a:p>
      </dgm:t>
    </dgm:pt>
    <dgm:pt modelId="{BEEA118B-3899-48A1-8736-570C893E2052}" type="sibTrans" cxnId="{A63CC6F2-A054-472A-8475-0B398831463D}">
      <dgm:prSet/>
      <dgm:spPr/>
      <dgm:t>
        <a:bodyPr rtlCol="0"/>
        <a:lstStyle/>
        <a:p>
          <a:pPr rtl="0"/>
          <a:endParaRPr lang="en-US" sz="1500"/>
        </a:p>
      </dgm:t>
    </dgm:pt>
    <dgm:pt modelId="{E701D550-777D-478B-B565-C72F0F25182B}">
      <dgm:prSet phldrT="[Text]" custT="1"/>
      <dgm:spPr/>
      <dgm:t>
        <a:bodyPr rtlCol="0"/>
        <a:lstStyle/>
        <a:p>
          <a:pPr rtl="0"/>
          <a:r>
            <a:rPr lang="fr" sz="1200" dirty="0"/>
            <a:t>Systèmes d’information et normes en matière de données</a:t>
          </a:r>
        </a:p>
      </dgm:t>
    </dgm:pt>
    <dgm:pt modelId="{058D15A9-D965-4D62-B758-242C5342A1D3}" type="parTrans" cxnId="{98CB91F4-3CE3-41C9-B90C-0F1E2CF65A7E}">
      <dgm:prSet/>
      <dgm:spPr/>
      <dgm:t>
        <a:bodyPr rtlCol="0"/>
        <a:lstStyle/>
        <a:p>
          <a:pPr rtl="0"/>
          <a:endParaRPr lang="en-US" sz="1500"/>
        </a:p>
      </dgm:t>
    </dgm:pt>
    <dgm:pt modelId="{567ADD8A-F9C7-4B52-AEB5-04DAD89FD060}" type="sibTrans" cxnId="{98CB91F4-3CE3-41C9-B90C-0F1E2CF65A7E}">
      <dgm:prSet/>
      <dgm:spPr/>
      <dgm:t>
        <a:bodyPr rtlCol="0"/>
        <a:lstStyle/>
        <a:p>
          <a:pPr rtl="0"/>
          <a:endParaRPr lang="en-US" sz="1500"/>
        </a:p>
      </dgm:t>
    </dgm:pt>
    <dgm:pt modelId="{6F72CE3F-1A4A-4240-BC40-925764A23654}">
      <dgm:prSet phldrT="[Text]" custT="1"/>
      <dgm:spPr>
        <a:solidFill>
          <a:srgbClr val="FFC000"/>
        </a:solidFill>
      </dgm:spPr>
      <dgm:t>
        <a:bodyPr rtlCol="0"/>
        <a:lstStyle/>
        <a:p>
          <a:pPr rtl="0"/>
          <a:r>
            <a:rPr lang="fr" sz="1500" dirty="0"/>
            <a:t>Ressources humaines</a:t>
          </a:r>
        </a:p>
      </dgm:t>
    </dgm:pt>
    <dgm:pt modelId="{2530A9BE-1840-4096-9989-798EA198F921}" type="parTrans" cxnId="{D4CFFB46-156B-4C9A-A9B9-BDAE223BBFC6}">
      <dgm:prSet/>
      <dgm:spPr/>
      <dgm:t>
        <a:bodyPr rtlCol="0"/>
        <a:lstStyle/>
        <a:p>
          <a:pPr rtl="0"/>
          <a:endParaRPr lang="en-US" sz="1500"/>
        </a:p>
      </dgm:t>
    </dgm:pt>
    <dgm:pt modelId="{68E593FC-43A6-4138-9D56-4D96F363FF8D}" type="sibTrans" cxnId="{D4CFFB46-156B-4C9A-A9B9-BDAE223BBFC6}">
      <dgm:prSet/>
      <dgm:spPr/>
      <dgm:t>
        <a:bodyPr rtlCol="0"/>
        <a:lstStyle/>
        <a:p>
          <a:pPr rtl="0"/>
          <a:endParaRPr lang="en-US" sz="1500"/>
        </a:p>
      </dgm:t>
    </dgm:pt>
    <dgm:pt modelId="{93DA6BCF-00CA-40E7-B966-D3B6A2E823D9}" type="pres">
      <dgm:prSet presAssocID="{80C2909B-1969-4451-B918-12F2288CC6D6}" presName="Name0" presStyleCnt="0">
        <dgm:presLayoutVars>
          <dgm:chMax val="7"/>
          <dgm:dir/>
          <dgm:animOne val="branch"/>
        </dgm:presLayoutVars>
      </dgm:prSet>
      <dgm:spPr/>
    </dgm:pt>
    <dgm:pt modelId="{84BD6CB7-3C29-4227-9FAE-C3D3E80044E0}" type="pres">
      <dgm:prSet presAssocID="{E4411614-AE77-4D4F-AE7C-97ADC4AC6D92}" presName="parTx1" presStyleLbl="node1" presStyleIdx="0" presStyleCnt="5"/>
      <dgm:spPr/>
    </dgm:pt>
    <dgm:pt modelId="{84B0C54B-8E88-49C3-BAB7-F93861907F8D}" type="pres">
      <dgm:prSet presAssocID="{91A07FAD-827F-4553-B3A4-D5163F06773B}" presName="parTx2" presStyleLbl="node1" presStyleIdx="1" presStyleCnt="5"/>
      <dgm:spPr/>
    </dgm:pt>
    <dgm:pt modelId="{AA32202E-9B54-4C36-82B0-0EC83D54BE09}" type="pres">
      <dgm:prSet presAssocID="{932D8B49-F3AC-4D62-A5EF-956FB0228502}" presName="parTx3" presStyleLbl="node1" presStyleIdx="2" presStyleCnt="5"/>
      <dgm:spPr/>
    </dgm:pt>
    <dgm:pt modelId="{2432A778-1ECE-48E6-8768-BBE9E9C16FCE}" type="pres">
      <dgm:prSet presAssocID="{E701D550-777D-478B-B565-C72F0F25182B}" presName="parTx4" presStyleLbl="node1" presStyleIdx="3" presStyleCnt="5"/>
      <dgm:spPr/>
    </dgm:pt>
    <dgm:pt modelId="{AA820EF9-B3CA-4222-AD8A-DAB6CE5C5B87}" type="pres">
      <dgm:prSet presAssocID="{6F72CE3F-1A4A-4240-BC40-925764A23654}" presName="parTx5" presStyleLbl="node1" presStyleIdx="4" presStyleCnt="5"/>
      <dgm:spPr/>
    </dgm:pt>
  </dgm:ptLst>
  <dgm:cxnLst>
    <dgm:cxn modelId="{695BB15C-F538-44A4-9306-7D0A7439989C}" type="presOf" srcId="{91A07FAD-827F-4553-B3A4-D5163F06773B}" destId="{84B0C54B-8E88-49C3-BAB7-F93861907F8D}" srcOrd="0" destOrd="0" presId="urn:microsoft.com/office/officeart/2009/3/layout/SubStepProcess"/>
    <dgm:cxn modelId="{D4CFFB46-156B-4C9A-A9B9-BDAE223BBFC6}" srcId="{80C2909B-1969-4451-B918-12F2288CC6D6}" destId="{6F72CE3F-1A4A-4240-BC40-925764A23654}" srcOrd="4" destOrd="0" parTransId="{2530A9BE-1840-4096-9989-798EA198F921}" sibTransId="{68E593FC-43A6-4138-9D56-4D96F363FF8D}"/>
    <dgm:cxn modelId="{CEB64057-B1EF-429D-8BBE-3FF0EB912D34}" type="presOf" srcId="{80C2909B-1969-4451-B918-12F2288CC6D6}" destId="{93DA6BCF-00CA-40E7-B966-D3B6A2E823D9}" srcOrd="0" destOrd="0" presId="urn:microsoft.com/office/officeart/2009/3/layout/SubStepProcess"/>
    <dgm:cxn modelId="{B7A6D4B7-C1D5-41D5-B2FA-1630DB9D909D}" srcId="{80C2909B-1969-4451-B918-12F2288CC6D6}" destId="{91A07FAD-827F-4553-B3A4-D5163F06773B}" srcOrd="1" destOrd="0" parTransId="{FBB9DD5A-9E3B-4444-9E1A-7532DFF3995A}" sibTransId="{B07055DD-834E-472B-93BD-E6F417945BB8}"/>
    <dgm:cxn modelId="{0CF6F3C1-E000-4EAD-BE98-2C3D3A8CB819}" type="presOf" srcId="{932D8B49-F3AC-4D62-A5EF-956FB0228502}" destId="{AA32202E-9B54-4C36-82B0-0EC83D54BE09}" srcOrd="0" destOrd="0" presId="urn:microsoft.com/office/officeart/2009/3/layout/SubStepProcess"/>
    <dgm:cxn modelId="{519B1BC7-6AD5-4149-8755-62ECE4E540D3}" type="presOf" srcId="{E701D550-777D-478B-B565-C72F0F25182B}" destId="{2432A778-1ECE-48E6-8768-BBE9E9C16FCE}" srcOrd="0" destOrd="0" presId="urn:microsoft.com/office/officeart/2009/3/layout/SubStepProcess"/>
    <dgm:cxn modelId="{BD4C12D7-1A07-43DC-9363-F5F3A180E0A1}" srcId="{80C2909B-1969-4451-B918-12F2288CC6D6}" destId="{E4411614-AE77-4D4F-AE7C-97ADC4AC6D92}" srcOrd="0" destOrd="0" parTransId="{1310FA58-DBB2-4B3C-B7E9-1E8DB5B1E714}" sibTransId="{43A15060-8116-4C88-B56C-3EB7305CB541}"/>
    <dgm:cxn modelId="{BAE78DD9-E2D7-4DD0-A871-51ABCCA6E3E4}" type="presOf" srcId="{6F72CE3F-1A4A-4240-BC40-925764A23654}" destId="{AA820EF9-B3CA-4222-AD8A-DAB6CE5C5B87}" srcOrd="0" destOrd="0" presId="urn:microsoft.com/office/officeart/2009/3/layout/SubStepProcess"/>
    <dgm:cxn modelId="{4E44D0DA-3528-4FE4-928F-B49E3DE4ACB8}" type="presOf" srcId="{E4411614-AE77-4D4F-AE7C-97ADC4AC6D92}" destId="{84BD6CB7-3C29-4227-9FAE-C3D3E80044E0}" srcOrd="0" destOrd="0" presId="urn:microsoft.com/office/officeart/2009/3/layout/SubStepProcess"/>
    <dgm:cxn modelId="{A63CC6F2-A054-472A-8475-0B398831463D}" srcId="{80C2909B-1969-4451-B918-12F2288CC6D6}" destId="{932D8B49-F3AC-4D62-A5EF-956FB0228502}" srcOrd="2" destOrd="0" parTransId="{1E93AACE-72A6-4748-BC98-0869C45F40B0}" sibTransId="{BEEA118B-3899-48A1-8736-570C893E2052}"/>
    <dgm:cxn modelId="{98CB91F4-3CE3-41C9-B90C-0F1E2CF65A7E}" srcId="{80C2909B-1969-4451-B918-12F2288CC6D6}" destId="{E701D550-777D-478B-B565-C72F0F25182B}" srcOrd="3" destOrd="0" parTransId="{058D15A9-D965-4D62-B758-242C5342A1D3}" sibTransId="{567ADD8A-F9C7-4B52-AEB5-04DAD89FD060}"/>
    <dgm:cxn modelId="{72C1E068-65D7-42FE-A24C-6D069D1E1896}" type="presParOf" srcId="{93DA6BCF-00CA-40E7-B966-D3B6A2E823D9}" destId="{84BD6CB7-3C29-4227-9FAE-C3D3E80044E0}" srcOrd="0" destOrd="0" presId="urn:microsoft.com/office/officeart/2009/3/layout/SubStepProcess"/>
    <dgm:cxn modelId="{0D9349CE-D453-469C-82C4-16099A3C6E59}" type="presParOf" srcId="{93DA6BCF-00CA-40E7-B966-D3B6A2E823D9}" destId="{84B0C54B-8E88-49C3-BAB7-F93861907F8D}" srcOrd="1" destOrd="0" presId="urn:microsoft.com/office/officeart/2009/3/layout/SubStepProcess"/>
    <dgm:cxn modelId="{4E229BA7-5B00-4DDC-BD77-F91868807CC9}" type="presParOf" srcId="{93DA6BCF-00CA-40E7-B966-D3B6A2E823D9}" destId="{AA32202E-9B54-4C36-82B0-0EC83D54BE09}" srcOrd="2" destOrd="0" presId="urn:microsoft.com/office/officeart/2009/3/layout/SubStepProcess"/>
    <dgm:cxn modelId="{4AB9BE18-12F2-4557-9E0A-2DD2075C6050}" type="presParOf" srcId="{93DA6BCF-00CA-40E7-B966-D3B6A2E823D9}" destId="{2432A778-1ECE-48E6-8768-BBE9E9C16FCE}" srcOrd="3" destOrd="0" presId="urn:microsoft.com/office/officeart/2009/3/layout/SubStepProcess"/>
    <dgm:cxn modelId="{0A940929-8452-49F4-96BB-F950BD4B9ECC}" type="presParOf" srcId="{93DA6BCF-00CA-40E7-B966-D3B6A2E823D9}" destId="{AA820EF9-B3CA-4222-AD8A-DAB6CE5C5B87}" srcOrd="4" destOrd="0" presId="urn:microsoft.com/office/officeart/2009/3/layout/SubStepProcess"/>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BD6CB7-3C29-4227-9FAE-C3D3E80044E0}">
      <dsp:nvSpPr>
        <dsp:cNvPr id="0" name=""/>
        <dsp:cNvSpPr/>
      </dsp:nvSpPr>
      <dsp:spPr>
        <a:xfrm>
          <a:off x="1696" y="461413"/>
          <a:ext cx="1156913" cy="1156913"/>
        </a:xfrm>
        <a:prstGeom prst="ellipse">
          <a:avLst/>
        </a:prstGeom>
        <a:solidFill>
          <a:srgbClr val="931D1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rtlCol="0" anchor="ctr" anchorCtr="0">
          <a:noAutofit/>
        </a:bodyPr>
        <a:lstStyle/>
        <a:p>
          <a:pPr marL="0" lvl="0" indent="0" algn="ctr" defTabSz="533400" rtl="0">
            <a:lnSpc>
              <a:spcPct val="90000"/>
            </a:lnSpc>
            <a:spcBef>
              <a:spcPct val="0"/>
            </a:spcBef>
            <a:spcAft>
              <a:spcPct val="35000"/>
            </a:spcAft>
            <a:buNone/>
          </a:pPr>
          <a:r>
            <a:rPr lang="fr" sz="1200" kern="1200"/>
            <a:t>Vocabulaire</a:t>
          </a:r>
        </a:p>
      </dsp:txBody>
      <dsp:txXfrm>
        <a:off x="171122" y="630839"/>
        <a:ext cx="818061" cy="818061"/>
      </dsp:txXfrm>
    </dsp:sp>
    <dsp:sp modelId="{84B0C54B-8E88-49C3-BAB7-F93861907F8D}">
      <dsp:nvSpPr>
        <dsp:cNvPr id="0" name=""/>
        <dsp:cNvSpPr/>
      </dsp:nvSpPr>
      <dsp:spPr>
        <a:xfrm>
          <a:off x="1158609" y="461413"/>
          <a:ext cx="1156913" cy="1156913"/>
        </a:xfrm>
        <a:prstGeom prst="ellipse">
          <a:avLst/>
        </a:prstGeom>
        <a:solidFill>
          <a:srgbClr val="739E2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rtlCol="0" anchor="ctr" anchorCtr="0">
          <a:noAutofit/>
        </a:bodyPr>
        <a:lstStyle/>
        <a:p>
          <a:pPr marL="0" lvl="0" indent="0" algn="ctr" defTabSz="533400" rtl="0">
            <a:lnSpc>
              <a:spcPct val="90000"/>
            </a:lnSpc>
            <a:spcBef>
              <a:spcPct val="0"/>
            </a:spcBef>
            <a:spcAft>
              <a:spcPct val="35000"/>
            </a:spcAft>
            <a:buNone/>
          </a:pPr>
          <a:r>
            <a:rPr lang="fr" sz="1200" kern="1200"/>
            <a:t>Systèmes</a:t>
          </a:r>
        </a:p>
      </dsp:txBody>
      <dsp:txXfrm>
        <a:off x="1328035" y="630839"/>
        <a:ext cx="818061" cy="818061"/>
      </dsp:txXfrm>
    </dsp:sp>
    <dsp:sp modelId="{AA32202E-9B54-4C36-82B0-0EC83D54BE09}">
      <dsp:nvSpPr>
        <dsp:cNvPr id="0" name=""/>
        <dsp:cNvSpPr/>
      </dsp:nvSpPr>
      <dsp:spPr>
        <a:xfrm>
          <a:off x="2315522" y="461413"/>
          <a:ext cx="1156913" cy="1156913"/>
        </a:xfrm>
        <a:prstGeom prst="ellipse">
          <a:avLst/>
        </a:prstGeom>
        <a:solidFill>
          <a:srgbClr val="07215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rtlCol="0" anchor="ctr" anchorCtr="0">
          <a:noAutofit/>
        </a:bodyPr>
        <a:lstStyle/>
        <a:p>
          <a:pPr marL="0" lvl="0" indent="0" algn="ctr" defTabSz="533400" rtl="0">
            <a:lnSpc>
              <a:spcPct val="90000"/>
            </a:lnSpc>
            <a:spcBef>
              <a:spcPct val="0"/>
            </a:spcBef>
            <a:spcAft>
              <a:spcPct val="35000"/>
            </a:spcAft>
            <a:buNone/>
          </a:pPr>
          <a:r>
            <a:rPr lang="fr" sz="1200" kern="1200"/>
            <a:t>Processus</a:t>
          </a:r>
        </a:p>
      </dsp:txBody>
      <dsp:txXfrm>
        <a:off x="2484948" y="630839"/>
        <a:ext cx="818061" cy="81806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BD6CB7-3C29-4227-9FAE-C3D3E80044E0}">
      <dsp:nvSpPr>
        <dsp:cNvPr id="0" name=""/>
        <dsp:cNvSpPr/>
      </dsp:nvSpPr>
      <dsp:spPr>
        <a:xfrm>
          <a:off x="894" y="471958"/>
          <a:ext cx="1465888" cy="1465888"/>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rtlCol="0" anchor="ctr" anchorCtr="0">
          <a:noAutofit/>
        </a:bodyPr>
        <a:lstStyle/>
        <a:p>
          <a:pPr marL="0" lvl="0" indent="0" algn="ctr" defTabSz="666750" rtl="0">
            <a:lnSpc>
              <a:spcPct val="90000"/>
            </a:lnSpc>
            <a:spcBef>
              <a:spcPct val="0"/>
            </a:spcBef>
            <a:spcAft>
              <a:spcPct val="35000"/>
            </a:spcAft>
            <a:buNone/>
          </a:pPr>
          <a:r>
            <a:rPr lang="fr" sz="1500" kern="1200"/>
            <a:t>Plans et procédures</a:t>
          </a:r>
        </a:p>
      </dsp:txBody>
      <dsp:txXfrm>
        <a:off x="215568" y="686632"/>
        <a:ext cx="1036540" cy="1036540"/>
      </dsp:txXfrm>
    </dsp:sp>
    <dsp:sp modelId="{84B0C54B-8E88-49C3-BAB7-F93861907F8D}">
      <dsp:nvSpPr>
        <dsp:cNvPr id="0" name=""/>
        <dsp:cNvSpPr/>
      </dsp:nvSpPr>
      <dsp:spPr>
        <a:xfrm>
          <a:off x="1466783" y="471958"/>
          <a:ext cx="1465888" cy="1465888"/>
        </a:xfrm>
        <a:prstGeom prst="ellipse">
          <a:avLst/>
        </a:prstGeom>
        <a:solidFill>
          <a:srgbClr val="739E2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rtlCol="0" anchor="ctr" anchorCtr="0">
          <a:noAutofit/>
        </a:bodyPr>
        <a:lstStyle/>
        <a:p>
          <a:pPr marL="0" lvl="0" indent="0" algn="ctr" defTabSz="533400" rtl="0">
            <a:lnSpc>
              <a:spcPct val="90000"/>
            </a:lnSpc>
            <a:spcBef>
              <a:spcPct val="0"/>
            </a:spcBef>
            <a:spcAft>
              <a:spcPct val="35000"/>
            </a:spcAft>
            <a:buNone/>
          </a:pPr>
          <a:r>
            <a:rPr lang="fr" sz="1200" kern="1200" dirty="0"/>
            <a:t>Infrastructures physiques</a:t>
          </a:r>
        </a:p>
      </dsp:txBody>
      <dsp:txXfrm>
        <a:off x="1681457" y="686632"/>
        <a:ext cx="1036540" cy="1036540"/>
      </dsp:txXfrm>
    </dsp:sp>
    <dsp:sp modelId="{AA32202E-9B54-4C36-82B0-0EC83D54BE09}">
      <dsp:nvSpPr>
        <dsp:cNvPr id="0" name=""/>
        <dsp:cNvSpPr/>
      </dsp:nvSpPr>
      <dsp:spPr>
        <a:xfrm>
          <a:off x="2932672" y="471958"/>
          <a:ext cx="1465888" cy="1465888"/>
        </a:xfrm>
        <a:prstGeom prst="ellipse">
          <a:avLst/>
        </a:prstGeom>
        <a:solidFill>
          <a:srgbClr val="07215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rtlCol="0" anchor="ctr" anchorCtr="0">
          <a:noAutofit/>
        </a:bodyPr>
        <a:lstStyle/>
        <a:p>
          <a:pPr marL="0" lvl="0" indent="0" algn="ctr" defTabSz="533400" rtl="0">
            <a:lnSpc>
              <a:spcPct val="90000"/>
            </a:lnSpc>
            <a:spcBef>
              <a:spcPct val="0"/>
            </a:spcBef>
            <a:spcAft>
              <a:spcPct val="35000"/>
            </a:spcAft>
            <a:buNone/>
          </a:pPr>
          <a:r>
            <a:rPr lang="fr" sz="1200" kern="1200" dirty="0"/>
            <a:t>Infrastructures d’information et de communication</a:t>
          </a:r>
        </a:p>
      </dsp:txBody>
      <dsp:txXfrm>
        <a:off x="3147346" y="686632"/>
        <a:ext cx="1036540" cy="1036540"/>
      </dsp:txXfrm>
    </dsp:sp>
    <dsp:sp modelId="{2432A778-1ECE-48E6-8768-BBE9E9C16FCE}">
      <dsp:nvSpPr>
        <dsp:cNvPr id="0" name=""/>
        <dsp:cNvSpPr/>
      </dsp:nvSpPr>
      <dsp:spPr>
        <a:xfrm>
          <a:off x="4398561" y="471958"/>
          <a:ext cx="1465888" cy="1465888"/>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rtlCol="0" anchor="ctr" anchorCtr="0">
          <a:noAutofit/>
        </a:bodyPr>
        <a:lstStyle/>
        <a:p>
          <a:pPr marL="0" lvl="0" indent="0" algn="ctr" defTabSz="533400" rtl="0">
            <a:lnSpc>
              <a:spcPct val="90000"/>
            </a:lnSpc>
            <a:spcBef>
              <a:spcPct val="0"/>
            </a:spcBef>
            <a:spcAft>
              <a:spcPct val="35000"/>
            </a:spcAft>
            <a:buNone/>
          </a:pPr>
          <a:r>
            <a:rPr lang="fr" sz="1200" kern="1200" dirty="0"/>
            <a:t>Systèmes d’information et normes en matière de données</a:t>
          </a:r>
        </a:p>
      </dsp:txBody>
      <dsp:txXfrm>
        <a:off x="4613235" y="686632"/>
        <a:ext cx="1036540" cy="1036540"/>
      </dsp:txXfrm>
    </dsp:sp>
    <dsp:sp modelId="{AA820EF9-B3CA-4222-AD8A-DAB6CE5C5B87}">
      <dsp:nvSpPr>
        <dsp:cNvPr id="0" name=""/>
        <dsp:cNvSpPr/>
      </dsp:nvSpPr>
      <dsp:spPr>
        <a:xfrm>
          <a:off x="5864450" y="471958"/>
          <a:ext cx="1465888" cy="1465888"/>
        </a:xfrm>
        <a:prstGeom prst="ellips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rtlCol="0" anchor="ctr" anchorCtr="0">
          <a:noAutofit/>
        </a:bodyPr>
        <a:lstStyle/>
        <a:p>
          <a:pPr marL="0" lvl="0" indent="0" algn="ctr" defTabSz="666750" rtl="0">
            <a:lnSpc>
              <a:spcPct val="90000"/>
            </a:lnSpc>
            <a:spcBef>
              <a:spcPct val="0"/>
            </a:spcBef>
            <a:spcAft>
              <a:spcPct val="35000"/>
            </a:spcAft>
            <a:buNone/>
          </a:pPr>
          <a:r>
            <a:rPr lang="fr" sz="1500" kern="1200" dirty="0"/>
            <a:t>Ressources humaines</a:t>
          </a:r>
        </a:p>
      </dsp:txBody>
      <dsp:txXfrm>
        <a:off x="6079124" y="686632"/>
        <a:ext cx="1036540" cy="1036540"/>
      </dsp:txXfrm>
    </dsp:sp>
  </dsp:spTree>
</dsp:drawing>
</file>

<file path=ppt/diagrams/layout1.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58" name="Shape 258"/>
          <p:cNvSpPr>
            <a:spLocks noGrp="1" noRot="1" noChangeAspect="1"/>
          </p:cNvSpPr>
          <p:nvPr>
            <p:ph type="sldImg"/>
          </p:nvPr>
        </p:nvSpPr>
        <p:spPr>
          <a:xfrm>
            <a:off x="1143000" y="685800"/>
            <a:ext cx="4572000" cy="3429000"/>
          </a:xfrm>
          <a:prstGeom prst="rect">
            <a:avLst/>
          </a:prstGeom>
        </p:spPr>
        <p:txBody>
          <a:bodyPr/>
          <a:lstStyle/>
          <a:p>
            <a:endParaRPr/>
          </a:p>
        </p:txBody>
      </p:sp>
      <p:sp>
        <p:nvSpPr>
          <p:cNvPr id="259" name="Shape 259"/>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635895286"/>
      </p:ext>
    </p:extLst>
  </p:cSld>
  <p:clrMap bg1="lt1" tx1="dk1" bg2="lt2" tx2="dk2" accent1="accent1" accent2="accent2" accent3="accent3" accent4="accent4" accent5="accent5" accent6="accent6" hlink="hlink" folHlink="folHlink"/>
  <p:notesStyle>
    <a:lvl1pPr defTabSz="914238" latinLnBrk="0">
      <a:defRPr sz="1200">
        <a:latin typeface="+mj-lt"/>
        <a:ea typeface="+mj-ea"/>
        <a:cs typeface="+mj-cs"/>
        <a:sym typeface="Source Sans Pro Regular"/>
      </a:defRPr>
    </a:lvl1pPr>
    <a:lvl2pPr indent="228600" defTabSz="914238" latinLnBrk="0">
      <a:defRPr sz="1200">
        <a:latin typeface="+mj-lt"/>
        <a:ea typeface="+mj-ea"/>
        <a:cs typeface="+mj-cs"/>
        <a:sym typeface="Source Sans Pro Regular"/>
      </a:defRPr>
    </a:lvl2pPr>
    <a:lvl3pPr indent="457200" defTabSz="914238" latinLnBrk="0">
      <a:defRPr sz="1200">
        <a:latin typeface="+mj-lt"/>
        <a:ea typeface="+mj-ea"/>
        <a:cs typeface="+mj-cs"/>
        <a:sym typeface="Source Sans Pro Regular"/>
      </a:defRPr>
    </a:lvl3pPr>
    <a:lvl4pPr indent="685800" defTabSz="914238" latinLnBrk="0">
      <a:defRPr sz="1200">
        <a:latin typeface="+mj-lt"/>
        <a:ea typeface="+mj-ea"/>
        <a:cs typeface="+mj-cs"/>
        <a:sym typeface="Source Sans Pro Regular"/>
      </a:defRPr>
    </a:lvl4pPr>
    <a:lvl5pPr indent="914400" defTabSz="914238" latinLnBrk="0">
      <a:defRPr sz="1200">
        <a:latin typeface="+mj-lt"/>
        <a:ea typeface="+mj-ea"/>
        <a:cs typeface="+mj-cs"/>
        <a:sym typeface="Source Sans Pro Regular"/>
      </a:defRPr>
    </a:lvl5pPr>
    <a:lvl6pPr indent="1143000" defTabSz="914238" latinLnBrk="0">
      <a:defRPr sz="1200">
        <a:latin typeface="+mj-lt"/>
        <a:ea typeface="+mj-ea"/>
        <a:cs typeface="+mj-cs"/>
        <a:sym typeface="Source Sans Pro Regular"/>
      </a:defRPr>
    </a:lvl6pPr>
    <a:lvl7pPr indent="1371600" defTabSz="914238" latinLnBrk="0">
      <a:defRPr sz="1200">
        <a:latin typeface="+mj-lt"/>
        <a:ea typeface="+mj-ea"/>
        <a:cs typeface="+mj-cs"/>
        <a:sym typeface="Source Sans Pro Regular"/>
      </a:defRPr>
    </a:lvl7pPr>
    <a:lvl8pPr indent="1600200" defTabSz="914238" latinLnBrk="0">
      <a:defRPr sz="1200">
        <a:latin typeface="+mj-lt"/>
        <a:ea typeface="+mj-ea"/>
        <a:cs typeface="+mj-cs"/>
        <a:sym typeface="Source Sans Pro Regular"/>
      </a:defRPr>
    </a:lvl8pPr>
    <a:lvl9pPr indent="1828800" defTabSz="914238" latinLnBrk="0">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Shape 270"/>
          <p:cNvSpPr>
            <a:spLocks noGrp="1" noRot="1" noChangeAspect="1"/>
          </p:cNvSpPr>
          <p:nvPr>
            <p:ph type="sldImg"/>
          </p:nvPr>
        </p:nvSpPr>
        <p:spPr>
          <a:xfrm>
            <a:off x="381000" y="685800"/>
            <a:ext cx="6096000" cy="3429000"/>
          </a:xfrm>
          <a:prstGeom prst="rect">
            <a:avLst/>
          </a:prstGeom>
        </p:spPr>
        <p:txBody>
          <a:bodyPr/>
          <a:lstStyle/>
          <a:p>
            <a:endParaRPr/>
          </a:p>
        </p:txBody>
      </p:sp>
      <p:sp>
        <p:nvSpPr>
          <p:cNvPr id="271" name="Shape 271"/>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18407175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 name="Shape 408"/>
          <p:cNvSpPr>
            <a:spLocks noGrp="1" noRot="1" noChangeAspect="1"/>
          </p:cNvSpPr>
          <p:nvPr>
            <p:ph type="sldImg"/>
          </p:nvPr>
        </p:nvSpPr>
        <p:spPr>
          <a:xfrm>
            <a:off x="381000" y="685800"/>
            <a:ext cx="6096000" cy="3429000"/>
          </a:xfrm>
          <a:prstGeom prst="rect">
            <a:avLst/>
          </a:prstGeom>
        </p:spPr>
        <p:txBody>
          <a:bodyPr/>
          <a:lstStyle/>
          <a:p>
            <a:endParaRPr/>
          </a:p>
        </p:txBody>
      </p:sp>
      <p:sp>
        <p:nvSpPr>
          <p:cNvPr id="409" name="Shape 409"/>
          <p:cNvSpPr>
            <a:spLocks noGrp="1"/>
          </p:cNvSpPr>
          <p:nvPr>
            <p:ph type="body" sz="quarter" idx="1"/>
          </p:nvPr>
        </p:nvSpPr>
        <p:spPr>
          <a:prstGeom prst="rect">
            <a:avLst/>
          </a:prstGeom>
        </p:spPr>
        <p:txBody>
          <a:bodyPr/>
          <a:lstStyle/>
          <a:p>
            <a:pPr rtl="0"/>
            <a:r>
              <a:rPr lang="fr" dirty="0"/>
              <a:t>Un COU répond aux objectifs suivants : </a:t>
            </a:r>
          </a:p>
          <a:p>
            <a:pPr rtl="0"/>
            <a:r>
              <a:rPr lang="fr" dirty="0"/>
              <a:t>Améliorer les processus de veille et d’évaluation des risques qui sous-tendent les prises de décisions, la préparation et la coordination des interventions ;</a:t>
            </a:r>
          </a:p>
          <a:p>
            <a:pPr rtl="0"/>
            <a:r>
              <a:rPr lang="fr" dirty="0"/>
              <a:t>Servir de centre de surveillance, de gestion des données et de coordination globale dans le cadre d’une intervention d’urgence.</a:t>
            </a:r>
          </a:p>
          <a:p>
            <a:pPr rtl="0"/>
            <a:endParaRPr lang="en-US" dirty="0"/>
          </a:p>
          <a:p>
            <a:pPr rtl="0"/>
            <a:endParaRPr lang="en-US" dirty="0">
              <a:cs typeface="Calibri"/>
            </a:endParaRPr>
          </a:p>
        </p:txBody>
      </p:sp>
    </p:spTree>
    <p:extLst>
      <p:ext uri="{BB962C8B-B14F-4D97-AF65-F5344CB8AC3E}">
        <p14:creationId xmlns:p14="http://schemas.microsoft.com/office/powerpoint/2010/main" val="32388633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 name="Shape 440"/>
          <p:cNvSpPr>
            <a:spLocks noGrp="1" noRot="1" noChangeAspect="1"/>
          </p:cNvSpPr>
          <p:nvPr>
            <p:ph type="sldImg"/>
          </p:nvPr>
        </p:nvSpPr>
        <p:spPr>
          <a:xfrm>
            <a:off x="381000" y="685800"/>
            <a:ext cx="6096000" cy="3429000"/>
          </a:xfrm>
          <a:prstGeom prst="rect">
            <a:avLst/>
          </a:prstGeom>
        </p:spPr>
        <p:txBody>
          <a:bodyPr/>
          <a:lstStyle/>
          <a:p>
            <a:endParaRPr/>
          </a:p>
        </p:txBody>
      </p:sp>
      <p:sp>
        <p:nvSpPr>
          <p:cNvPr id="441" name="Shape 441"/>
          <p:cNvSpPr>
            <a:spLocks noGrp="1"/>
          </p:cNvSpPr>
          <p:nvPr>
            <p:ph type="body" sz="quarter" idx="1"/>
          </p:nvPr>
        </p:nvSpPr>
        <p:spPr>
          <a:prstGeom prst="rect">
            <a:avLst/>
          </a:prstGeom>
        </p:spPr>
        <p:txBody>
          <a:bodyPr/>
          <a:lstStyle/>
          <a:p>
            <a:pPr rtl="0"/>
            <a:r>
              <a:rPr lang="fr" dirty="0"/>
              <a:t>L’application d’un modèle ou d’un cadre organisationnel commun à tous les niveaux de responsabilité en matière de gestion des urgences, du gouvernement national aux intervenants de première ligne, permet d’améliorer les interventions et la gestion. Le système de gestion des incidents devient une pratique courante dans de nombreuses régions du monde. </a:t>
            </a:r>
          </a:p>
          <a:p>
            <a:pPr rtl="0"/>
            <a:r>
              <a:rPr lang="fr" dirty="0"/>
              <a:t>Lorsque tout le monde utilise le même cadre de base, ces fonctions essentielles peuvent être mises en place avec la souplesse nécessaire pour s’adapter à divers incidents, organisations et autorités.</a:t>
            </a:r>
            <a:endParaRPr lang="en-US" dirty="0">
              <a:cs typeface="Calibri"/>
            </a:endParaRPr>
          </a:p>
        </p:txBody>
      </p:sp>
    </p:spTree>
    <p:extLst>
      <p:ext uri="{BB962C8B-B14F-4D97-AF65-F5344CB8AC3E}">
        <p14:creationId xmlns:p14="http://schemas.microsoft.com/office/powerpoint/2010/main" val="27828870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 name="Shape 452"/>
          <p:cNvSpPr>
            <a:spLocks noGrp="1" noRot="1" noChangeAspect="1"/>
          </p:cNvSpPr>
          <p:nvPr>
            <p:ph type="sldImg"/>
          </p:nvPr>
        </p:nvSpPr>
        <p:spPr>
          <a:xfrm>
            <a:off x="381000" y="685800"/>
            <a:ext cx="6096000" cy="3429000"/>
          </a:xfrm>
          <a:prstGeom prst="rect">
            <a:avLst/>
          </a:prstGeom>
        </p:spPr>
        <p:txBody>
          <a:bodyPr/>
          <a:lstStyle/>
          <a:p>
            <a:endParaRPr/>
          </a:p>
        </p:txBody>
      </p:sp>
      <p:sp>
        <p:nvSpPr>
          <p:cNvPr id="453" name="Shape 453"/>
          <p:cNvSpPr>
            <a:spLocks noGrp="1"/>
          </p:cNvSpPr>
          <p:nvPr>
            <p:ph type="body" sz="quarter" idx="1"/>
          </p:nvPr>
        </p:nvSpPr>
        <p:spPr>
          <a:prstGeom prst="rect">
            <a:avLst/>
          </a:prstGeom>
        </p:spPr>
        <p:txBody>
          <a:bodyPr/>
          <a:lstStyle/>
          <a:p>
            <a:pPr rtl="0"/>
            <a:r>
              <a:rPr lang="fr" dirty="0"/>
              <a:t>Le facilitateur doit souligner que les fonctions de responsable de COUSP et de gestionnaire d’incident sont très différentes et ne peuvent être exercées par la même personne.</a:t>
            </a:r>
          </a:p>
          <a:p>
            <a:pPr rtl="0"/>
            <a:endParaRPr lang="en-US" dirty="0">
              <a:cs typeface="Calibri"/>
            </a:endParaRPr>
          </a:p>
        </p:txBody>
      </p:sp>
    </p:spTree>
    <p:extLst>
      <p:ext uri="{BB962C8B-B14F-4D97-AF65-F5344CB8AC3E}">
        <p14:creationId xmlns:p14="http://schemas.microsoft.com/office/powerpoint/2010/main" val="17327832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8" name="Shape 468"/>
          <p:cNvSpPr>
            <a:spLocks noGrp="1" noRot="1" noChangeAspect="1"/>
          </p:cNvSpPr>
          <p:nvPr>
            <p:ph type="sldImg"/>
          </p:nvPr>
        </p:nvSpPr>
        <p:spPr>
          <a:xfrm>
            <a:off x="381000" y="685800"/>
            <a:ext cx="6096000" cy="3429000"/>
          </a:xfrm>
          <a:prstGeom prst="rect">
            <a:avLst/>
          </a:prstGeom>
        </p:spPr>
        <p:txBody>
          <a:bodyPr/>
          <a:lstStyle/>
          <a:p>
            <a:endParaRPr/>
          </a:p>
        </p:txBody>
      </p:sp>
      <p:sp>
        <p:nvSpPr>
          <p:cNvPr id="469" name="Shape 469"/>
          <p:cNvSpPr>
            <a:spLocks noGrp="1"/>
          </p:cNvSpPr>
          <p:nvPr>
            <p:ph type="body" sz="quarter" idx="1"/>
          </p:nvPr>
        </p:nvSpPr>
        <p:spPr>
          <a:prstGeom prst="rect">
            <a:avLst/>
          </a:prstGeom>
        </p:spPr>
        <p:txBody>
          <a:bodyPr/>
          <a:lstStyle/>
          <a:p>
            <a:pPr rtl="0"/>
            <a:r>
              <a:rPr lang="fr" dirty="0"/>
              <a:t>Exemples : </a:t>
            </a:r>
          </a:p>
          <a:p>
            <a:pPr marL="171450" indent="-171450" rtl="0">
              <a:buFont typeface="Arial,Sans-Serif"/>
              <a:buChar char="•"/>
            </a:pPr>
            <a:r>
              <a:rPr lang="fr" dirty="0"/>
              <a:t>Ordinateurs de bureau dotés d’une connexion Internet et d’un téléphone mobile ou filaire.</a:t>
            </a:r>
            <a:endParaRPr lang="en-US" dirty="0">
              <a:cs typeface="Calibri"/>
            </a:endParaRPr>
          </a:p>
          <a:p>
            <a:pPr marL="171450" indent="-171450" rtl="0">
              <a:buFont typeface="Arial,Sans-Serif"/>
              <a:buChar char="•"/>
            </a:pPr>
            <a:r>
              <a:rPr lang="fr" dirty="0"/>
              <a:t>Possibilité d’organiser des téléconférences.</a:t>
            </a:r>
            <a:endParaRPr lang="en-US" dirty="0">
              <a:cs typeface="Calibri"/>
            </a:endParaRPr>
          </a:p>
          <a:p>
            <a:pPr marL="171450" indent="-171450" rtl="0">
              <a:buFont typeface="Arial,Sans-Serif"/>
              <a:buChar char="•"/>
            </a:pPr>
            <a:r>
              <a:rPr lang="fr" dirty="0"/>
              <a:t>Grand écran vidéo permettant de visualiser la situation de l’événement et les aspects contextuels qui influencent la prise de décisions.</a:t>
            </a:r>
            <a:endParaRPr lang="en-US" dirty="0">
              <a:cs typeface="Calibri"/>
            </a:endParaRPr>
          </a:p>
          <a:p>
            <a:pPr marL="171450" indent="-171450" rtl="0">
              <a:buFont typeface="Arial,Sans-Serif"/>
              <a:buChar char="•"/>
            </a:pPr>
            <a:r>
              <a:rPr lang="fr" dirty="0"/>
              <a:t>Équipement de bureau classique (ordinateurs, imprimantes, fax, etc.).</a:t>
            </a:r>
            <a:endParaRPr lang="en-US" dirty="0">
              <a:cs typeface="Calibri"/>
            </a:endParaRPr>
          </a:p>
          <a:p>
            <a:pPr marL="171450" indent="-171450" rtl="0">
              <a:buFont typeface="Arial,Sans-Serif"/>
              <a:buChar char="•"/>
            </a:pPr>
            <a:r>
              <a:rPr lang="fr" dirty="0"/>
              <a:t>Documents au format papier servant de sauvegarde en cas de panne technique.</a:t>
            </a:r>
            <a:endParaRPr lang="en-US" dirty="0">
              <a:cs typeface="Calibri"/>
            </a:endParaRPr>
          </a:p>
          <a:p>
            <a:pPr rtl="0"/>
            <a:endParaRPr lang="en-US" dirty="0">
              <a:cs typeface="Calibri"/>
            </a:endParaRPr>
          </a:p>
        </p:txBody>
      </p:sp>
    </p:spTree>
    <p:extLst>
      <p:ext uri="{BB962C8B-B14F-4D97-AF65-F5344CB8AC3E}">
        <p14:creationId xmlns:p14="http://schemas.microsoft.com/office/powerpoint/2010/main" val="3545104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5" name="Shape 475"/>
          <p:cNvSpPr>
            <a:spLocks noGrp="1" noRot="1" noChangeAspect="1"/>
          </p:cNvSpPr>
          <p:nvPr>
            <p:ph type="sldImg"/>
          </p:nvPr>
        </p:nvSpPr>
        <p:spPr>
          <a:xfrm>
            <a:off x="381000" y="685800"/>
            <a:ext cx="6096000" cy="3429000"/>
          </a:xfrm>
          <a:prstGeom prst="rect">
            <a:avLst/>
          </a:prstGeom>
        </p:spPr>
        <p:txBody>
          <a:bodyPr/>
          <a:lstStyle/>
          <a:p>
            <a:endParaRPr/>
          </a:p>
        </p:txBody>
      </p:sp>
      <p:sp>
        <p:nvSpPr>
          <p:cNvPr id="476" name="Shape 476"/>
          <p:cNvSpPr>
            <a:spLocks noGrp="1"/>
          </p:cNvSpPr>
          <p:nvPr>
            <p:ph type="body" sz="quarter" idx="1"/>
          </p:nvPr>
        </p:nvSpPr>
        <p:spPr>
          <a:prstGeom prst="rect">
            <a:avLst/>
          </a:prstGeom>
        </p:spPr>
        <p:txBody>
          <a:bodyPr/>
          <a:lstStyle/>
          <a:p>
            <a:pPr marL="228600" indent="-228600" rtl="0">
              <a:buFont typeface="+mj-lt"/>
              <a:buAutoNum type="arabicPeriod"/>
            </a:pPr>
            <a:r>
              <a:rPr lang="fr" dirty="0"/>
              <a:t>Ressources (direction, politiques, ressources financières et humaines, infrastructures).</a:t>
            </a:r>
          </a:p>
          <a:p>
            <a:pPr marL="228600" indent="-228600" rtl="0">
              <a:buAutoNum type="arabicPeriod"/>
            </a:pPr>
            <a:r>
              <a:rPr lang="fr" dirty="0"/>
              <a:t>Indicateurs (morbidité, mortalité, risques environnementaux, disponibilité et état de préparation des ressources sanitaires, couverture vaccinale, etc.).</a:t>
            </a:r>
          </a:p>
          <a:p>
            <a:pPr marL="228600" indent="-228600" rtl="0">
              <a:buAutoNum type="arabicPeriod"/>
            </a:pPr>
            <a:r>
              <a:rPr lang="fr" dirty="0"/>
              <a:t>Sources de données (ensembles de données opérationnels communs, données relatives aux établissements de santé, compte rendus des équipes infrarégionales de gestion sanitaire et des réunions de coordination, personnel de santé, surveillance humaine et animale, laboratoires, données relatives aux stocks de médicaments et de produits essentiels, données financières, etc.).</a:t>
            </a:r>
          </a:p>
          <a:p>
            <a:pPr marL="228600" indent="-228600" rtl="0">
              <a:buAutoNum type="arabicPeriod"/>
            </a:pPr>
            <a:r>
              <a:rPr lang="fr" dirty="0"/>
              <a:t>Gestion des données (collecte, conservation, assurance qualité, traitement, compilation, analyse et visualisation des données, présentation des données géospatiales, etc.).</a:t>
            </a:r>
          </a:p>
          <a:p>
            <a:pPr marL="228600" indent="-228600" rtl="0">
              <a:buAutoNum type="arabicPeriod"/>
            </a:pPr>
            <a:r>
              <a:rPr lang="fr" dirty="0"/>
              <a:t>Plateforme collaborative de partage d’information</a:t>
            </a:r>
          </a:p>
          <a:p>
            <a:pPr marL="228600" indent="-228600" rtl="0">
              <a:buAutoNum type="arabicPeriod"/>
            </a:pPr>
            <a:r>
              <a:rPr lang="fr" dirty="0"/>
              <a:t>Produits d’information (rapports de situation, 4W [qui fait quoi, où et quand], statistiques récapitulatives sur les cas, communiqués, rapports financiers, rapports sur la répartition des professionnels de santé, etc.).</a:t>
            </a:r>
          </a:p>
          <a:p>
            <a:pPr marL="171450" indent="-171450" rtl="0">
              <a:buFont typeface="Arial"/>
              <a:buChar char="•"/>
            </a:pPr>
            <a:endParaRPr lang="en-US" dirty="0"/>
          </a:p>
          <a:p>
            <a:pPr rtl="0">
              <a:buAutoNum type="arabicPeriod"/>
            </a:pPr>
            <a:endParaRPr lang="en-US" dirty="0">
              <a:cs typeface="Calibri"/>
            </a:endParaRPr>
          </a:p>
        </p:txBody>
      </p:sp>
    </p:spTree>
    <p:extLst>
      <p:ext uri="{BB962C8B-B14F-4D97-AF65-F5344CB8AC3E}">
        <p14:creationId xmlns:p14="http://schemas.microsoft.com/office/powerpoint/2010/main" val="12046097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 name="Shape 482"/>
          <p:cNvSpPr>
            <a:spLocks noGrp="1" noRot="1" noChangeAspect="1"/>
          </p:cNvSpPr>
          <p:nvPr>
            <p:ph type="sldImg"/>
          </p:nvPr>
        </p:nvSpPr>
        <p:spPr>
          <a:xfrm>
            <a:off x="381000" y="685800"/>
            <a:ext cx="6096000" cy="3429000"/>
          </a:xfrm>
          <a:prstGeom prst="rect">
            <a:avLst/>
          </a:prstGeom>
        </p:spPr>
        <p:txBody>
          <a:bodyPr/>
          <a:lstStyle/>
          <a:p>
            <a:endParaRPr/>
          </a:p>
        </p:txBody>
      </p:sp>
      <p:sp>
        <p:nvSpPr>
          <p:cNvPr id="483" name="Shape 483"/>
          <p:cNvSpPr>
            <a:spLocks noGrp="1"/>
          </p:cNvSpPr>
          <p:nvPr>
            <p:ph type="body" sz="quarter" idx="1"/>
          </p:nvPr>
        </p:nvSpPr>
        <p:spPr>
          <a:prstGeom prst="rect">
            <a:avLst/>
          </a:prstGeom>
        </p:spPr>
        <p:txBody>
          <a:bodyPr/>
          <a:lstStyle/>
          <a:p>
            <a:pPr rtl="0"/>
            <a:r>
              <a:rPr lang="fr" dirty="0"/>
              <a:t>Les membres du personnel des COUSP, y compris ceux mobilisés en renfort afin d’appuyer le processus d’intervention d’urgence, doivent répondre aux trois critères suivants à différents niveaux.</a:t>
            </a:r>
          </a:p>
          <a:p>
            <a:pPr marL="913765" lvl="1" indent="-457200" rtl="0">
              <a:buAutoNum type="arabicPeriod"/>
            </a:pPr>
            <a:r>
              <a:rPr lang="fr" dirty="0"/>
              <a:t>Ils doivent posséder une connaissance approfondie du domaine d’intervention, à savoir du type d’urgence traitée ou de la fonction de gestion exercée.</a:t>
            </a:r>
            <a:endParaRPr lang="en-US" dirty="0">
              <a:cs typeface="Calibri"/>
            </a:endParaRPr>
          </a:p>
          <a:p>
            <a:pPr marL="913765" lvl="1" indent="-457200" rtl="0">
              <a:buAutoNum type="arabicPeriod"/>
            </a:pPr>
            <a:r>
              <a:rPr lang="fr" dirty="0"/>
              <a:t>Ils doivent avoir le pouvoir et le devoir d’affecter des ressources ou d’y accéder.</a:t>
            </a:r>
            <a:endParaRPr lang="en-US" dirty="0">
              <a:cs typeface="Calibri"/>
            </a:endParaRPr>
          </a:p>
          <a:p>
            <a:pPr marL="913765" lvl="1" indent="-457200" rtl="0">
              <a:buAutoNum type="arabicPeriod"/>
            </a:pPr>
            <a:r>
              <a:rPr lang="fr" dirty="0"/>
              <a:t>Ils doivent avoir été formés aux fonctions et aux activités d’un COUSP.</a:t>
            </a:r>
            <a:endParaRPr lang="en-US" dirty="0">
              <a:cs typeface="Calibri"/>
            </a:endParaRPr>
          </a:p>
          <a:p>
            <a:pPr rtl="0"/>
            <a:endParaRPr lang="en-US" sz="2400" dirty="0">
              <a:cs typeface="Calibri"/>
            </a:endParaRPr>
          </a:p>
        </p:txBody>
      </p:sp>
    </p:spTree>
    <p:extLst>
      <p:ext uri="{BB962C8B-B14F-4D97-AF65-F5344CB8AC3E}">
        <p14:creationId xmlns:p14="http://schemas.microsoft.com/office/powerpoint/2010/main" val="13993501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 name="Shape 495"/>
          <p:cNvSpPr>
            <a:spLocks noGrp="1" noRot="1" noChangeAspect="1"/>
          </p:cNvSpPr>
          <p:nvPr>
            <p:ph type="sldImg"/>
          </p:nvPr>
        </p:nvSpPr>
        <p:spPr>
          <a:xfrm>
            <a:off x="381000" y="685800"/>
            <a:ext cx="6096000" cy="3429000"/>
          </a:xfrm>
          <a:prstGeom prst="rect">
            <a:avLst/>
          </a:prstGeom>
        </p:spPr>
        <p:txBody>
          <a:bodyPr/>
          <a:lstStyle/>
          <a:p>
            <a:endParaRPr/>
          </a:p>
        </p:txBody>
      </p:sp>
      <p:sp>
        <p:nvSpPr>
          <p:cNvPr id="496" name="Shape 496"/>
          <p:cNvSpPr>
            <a:spLocks noGrp="1"/>
          </p:cNvSpPr>
          <p:nvPr>
            <p:ph type="body" sz="quarter" idx="1"/>
          </p:nvPr>
        </p:nvSpPr>
        <p:spPr>
          <a:prstGeom prst="rect">
            <a:avLst/>
          </a:prstGeom>
        </p:spPr>
        <p:txBody>
          <a:bodyPr/>
          <a:lstStyle/>
          <a:p>
            <a:pPr marL="171450" indent="-171450" rtl="0">
              <a:buFont typeface="Arial" panose="020B0604020202020204" pitchFamily="34" charset="0"/>
              <a:buChar char="•"/>
            </a:pPr>
            <a:r>
              <a:rPr lang="fr" sz="1200" dirty="0"/>
              <a:t>Le système de gestion des incidents s’inscrit dans le cadre d’un programme plus large de gestion des urgences de santé publique incluant l’analyse des risques, la préparation, l’intervention et le relèvement.</a:t>
            </a:r>
          </a:p>
          <a:p>
            <a:pPr marL="171450" indent="-171450" rtl="0">
              <a:buFont typeface="Arial" panose="020B0604020202020204" pitchFamily="34" charset="0"/>
              <a:buChar char="•"/>
            </a:pPr>
            <a:r>
              <a:rPr lang="fr" sz="1200" dirty="0"/>
              <a:t>Sachant que les menaces et les conséquences pour la santé publique exigent des interventions coordonnées, les COUSP intègrent des services de santé publique traditionnels et d’autres fonctions dans un modèle de gestion des urgences. </a:t>
            </a:r>
          </a:p>
          <a:p>
            <a:pPr marL="171450" indent="-171450" rtl="0">
              <a:buFont typeface="Arial" panose="020B0604020202020204" pitchFamily="34" charset="0"/>
              <a:buChar char="•"/>
            </a:pPr>
            <a:r>
              <a:rPr lang="fr" sz="1200" dirty="0"/>
              <a:t>Le Règlement sanitaire international (RSI 2005) impose aux États Parties de développer, de renforcer et de maintenir les capacités nécessaires pour répondre rapidement et efficacement aux risques et aux urgences de santé publique. Un COUSP opérationnel est un élément clé pour atteindre ces objectifs.</a:t>
            </a:r>
          </a:p>
          <a:p>
            <a:pPr marL="171450" indent="-171450" rtl="0">
              <a:buFont typeface="Arial" panose="020B0604020202020204" pitchFamily="34" charset="0"/>
              <a:buChar char="•"/>
            </a:pPr>
            <a:endParaRPr lang="en-US" dirty="0"/>
          </a:p>
        </p:txBody>
      </p:sp>
    </p:spTree>
    <p:extLst>
      <p:ext uri="{BB962C8B-B14F-4D97-AF65-F5344CB8AC3E}">
        <p14:creationId xmlns:p14="http://schemas.microsoft.com/office/powerpoint/2010/main" val="37420761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0" name="Shape 500"/>
          <p:cNvSpPr>
            <a:spLocks noGrp="1" noRot="1" noChangeAspect="1"/>
          </p:cNvSpPr>
          <p:nvPr>
            <p:ph type="sldImg"/>
          </p:nvPr>
        </p:nvSpPr>
        <p:spPr>
          <a:xfrm>
            <a:off x="381000" y="685800"/>
            <a:ext cx="6096000" cy="3429000"/>
          </a:xfrm>
          <a:prstGeom prst="rect">
            <a:avLst/>
          </a:prstGeom>
        </p:spPr>
        <p:txBody>
          <a:bodyPr/>
          <a:lstStyle/>
          <a:p>
            <a:endParaRPr/>
          </a:p>
        </p:txBody>
      </p:sp>
      <p:sp>
        <p:nvSpPr>
          <p:cNvPr id="501" name="Shape 501"/>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25230501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 name="Shape 514"/>
          <p:cNvSpPr>
            <a:spLocks noGrp="1" noRot="1" noChangeAspect="1"/>
          </p:cNvSpPr>
          <p:nvPr>
            <p:ph type="sldImg"/>
          </p:nvPr>
        </p:nvSpPr>
        <p:spPr>
          <a:xfrm>
            <a:off x="381000" y="685800"/>
            <a:ext cx="6096000" cy="3429000"/>
          </a:xfrm>
          <a:prstGeom prst="rect">
            <a:avLst/>
          </a:prstGeom>
        </p:spPr>
        <p:txBody>
          <a:bodyPr/>
          <a:lstStyle/>
          <a:p>
            <a:endParaRPr/>
          </a:p>
        </p:txBody>
      </p:sp>
      <p:sp>
        <p:nvSpPr>
          <p:cNvPr id="515" name="Shape 515"/>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17698536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 name="Shape 524"/>
          <p:cNvSpPr>
            <a:spLocks noGrp="1" noRot="1" noChangeAspect="1"/>
          </p:cNvSpPr>
          <p:nvPr>
            <p:ph type="sldImg"/>
          </p:nvPr>
        </p:nvSpPr>
        <p:spPr>
          <a:xfrm>
            <a:off x="381000" y="685800"/>
            <a:ext cx="6096000" cy="3429000"/>
          </a:xfrm>
          <a:prstGeom prst="rect">
            <a:avLst/>
          </a:prstGeom>
        </p:spPr>
        <p:txBody>
          <a:bodyPr/>
          <a:lstStyle/>
          <a:p>
            <a:endParaRPr/>
          </a:p>
        </p:txBody>
      </p:sp>
      <p:sp>
        <p:nvSpPr>
          <p:cNvPr id="525" name="Shape 525"/>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20090315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Shape 277"/>
          <p:cNvSpPr>
            <a:spLocks noGrp="1" noRot="1" noChangeAspect="1"/>
          </p:cNvSpPr>
          <p:nvPr>
            <p:ph type="sldImg"/>
          </p:nvPr>
        </p:nvSpPr>
        <p:spPr>
          <a:xfrm>
            <a:off x="381000" y="685800"/>
            <a:ext cx="6096000" cy="3429000"/>
          </a:xfrm>
          <a:prstGeom prst="rect">
            <a:avLst/>
          </a:prstGeom>
        </p:spPr>
        <p:txBody>
          <a:bodyPr/>
          <a:lstStyle/>
          <a:p>
            <a:endParaRPr/>
          </a:p>
        </p:txBody>
      </p:sp>
      <p:sp>
        <p:nvSpPr>
          <p:cNvPr id="278" name="Shape 278"/>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39692754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 name="Shape 514"/>
          <p:cNvSpPr>
            <a:spLocks noGrp="1" noRot="1" noChangeAspect="1"/>
          </p:cNvSpPr>
          <p:nvPr>
            <p:ph type="sldImg"/>
          </p:nvPr>
        </p:nvSpPr>
        <p:spPr>
          <a:xfrm>
            <a:off x="381000" y="685800"/>
            <a:ext cx="6096000" cy="3429000"/>
          </a:xfrm>
          <a:prstGeom prst="rect">
            <a:avLst/>
          </a:prstGeom>
        </p:spPr>
        <p:txBody>
          <a:bodyPr/>
          <a:lstStyle/>
          <a:p>
            <a:endParaRPr/>
          </a:p>
        </p:txBody>
      </p:sp>
      <p:sp>
        <p:nvSpPr>
          <p:cNvPr id="515" name="Shape 515"/>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7152222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Shape 308"/>
          <p:cNvSpPr>
            <a:spLocks noGrp="1" noRot="1" noChangeAspect="1"/>
          </p:cNvSpPr>
          <p:nvPr>
            <p:ph type="sldImg"/>
          </p:nvPr>
        </p:nvSpPr>
        <p:spPr>
          <a:xfrm>
            <a:off x="381000" y="685800"/>
            <a:ext cx="6096000" cy="3429000"/>
          </a:xfrm>
          <a:prstGeom prst="rect">
            <a:avLst/>
          </a:prstGeom>
        </p:spPr>
        <p:txBody>
          <a:bodyPr/>
          <a:lstStyle/>
          <a:p>
            <a:endParaRPr/>
          </a:p>
        </p:txBody>
      </p:sp>
      <p:sp>
        <p:nvSpPr>
          <p:cNvPr id="309" name="Shape 309"/>
          <p:cNvSpPr>
            <a:spLocks noGrp="1"/>
          </p:cNvSpPr>
          <p:nvPr>
            <p:ph type="body" sz="quarter" idx="1"/>
          </p:nvPr>
        </p:nvSpPr>
        <p:spPr>
          <a:prstGeom prst="rect">
            <a:avLst/>
          </a:prstGeom>
        </p:spPr>
        <p:txBody>
          <a:bodyPr/>
          <a:lstStyle/>
          <a:p>
            <a:pPr rtl="0"/>
            <a:r>
              <a:rPr lang="fr" dirty="0"/>
              <a:t>Remarques : Un système de gestion des incidents (SGI) est un modèle d’intervention en situation d’urgence internationalement reconnu.   L’avantage du SGI est qu’il est évolutif et qu’il permet de définir les rôles et les responsabilités.  </a:t>
            </a:r>
          </a:p>
          <a:p>
            <a:pPr rtl="0"/>
            <a:r>
              <a:rPr lang="fr" dirty="0"/>
              <a:t>Le SGI est une structure organisationnelle temporaire et formelle. Il est activé afin d’appuyer une intervention, adapté pour répondre à l’évolution rapide des besoins de l’intervention, puis démantelé à la fin de cette dernière.</a:t>
            </a:r>
          </a:p>
          <a:p>
            <a:pPr rtl="0"/>
            <a:r>
              <a:rPr lang="fr" dirty="0"/>
              <a:t>Le SGI oriente et coordonne les actions à tous les niveaux du gouvernement, des organisations non gouvernementales et du secteur privé, afin que ces acteurs puissent travailler ensemble pour prévenir les incidents ou tout type d’urgence, s’en protéger, en atténuer les effets, y répondre et s’en relever.</a:t>
            </a:r>
            <a:endParaRPr lang="en-US" dirty="0">
              <a:cs typeface="Calibri"/>
            </a:endParaRPr>
          </a:p>
          <a:p>
            <a:pPr rtl="0"/>
            <a:br>
              <a:rPr lang="en-US" dirty="0">
                <a:cs typeface="+mn-lt"/>
              </a:rPr>
            </a:br>
            <a:r>
              <a:rPr lang="fr" dirty="0"/>
              <a:t>Le SGI offre aux différentes parties prenantes de la communauté un vocabulaire, des systèmes et des processus communs pour mettre à disposition les capacités requises. Il définit les systèmes opérationnels qui orienteront les modalités de collaboration du personnel en cas d’incident.</a:t>
            </a:r>
            <a:endParaRPr lang="en-US" dirty="0">
              <a:cs typeface="Calibri"/>
            </a:endParaRPr>
          </a:p>
          <a:p>
            <a:pPr rtl="0"/>
            <a:br>
              <a:rPr lang="en-US" dirty="0">
                <a:cs typeface="+mn-lt"/>
              </a:rPr>
            </a:br>
            <a:r>
              <a:rPr lang="fr" dirty="0"/>
              <a:t>Le système de gestion des incidents offre une approche normalisée.</a:t>
            </a:r>
            <a:endParaRPr lang="en-US" dirty="0">
              <a:cs typeface="Calibri"/>
            </a:endParaRPr>
          </a:p>
        </p:txBody>
      </p:sp>
    </p:spTree>
    <p:extLst>
      <p:ext uri="{BB962C8B-B14F-4D97-AF65-F5344CB8AC3E}">
        <p14:creationId xmlns:p14="http://schemas.microsoft.com/office/powerpoint/2010/main" val="365907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Shape 315"/>
          <p:cNvSpPr>
            <a:spLocks noGrp="1" noRot="1" noChangeAspect="1"/>
          </p:cNvSpPr>
          <p:nvPr>
            <p:ph type="sldImg"/>
          </p:nvPr>
        </p:nvSpPr>
        <p:spPr>
          <a:xfrm>
            <a:off x="381000" y="685800"/>
            <a:ext cx="6096000" cy="3429000"/>
          </a:xfrm>
          <a:prstGeom prst="rect">
            <a:avLst/>
          </a:prstGeom>
        </p:spPr>
        <p:txBody>
          <a:bodyPr/>
          <a:lstStyle/>
          <a:p>
            <a:endParaRPr/>
          </a:p>
        </p:txBody>
      </p:sp>
      <p:sp>
        <p:nvSpPr>
          <p:cNvPr id="316" name="Shape 316"/>
          <p:cNvSpPr>
            <a:spLocks noGrp="1"/>
          </p:cNvSpPr>
          <p:nvPr>
            <p:ph type="body" sz="quarter" idx="1"/>
          </p:nvPr>
        </p:nvSpPr>
        <p:spPr>
          <a:prstGeom prst="rect">
            <a:avLst/>
          </a:prstGeom>
        </p:spPr>
        <p:txBody>
          <a:bodyPr/>
          <a:lstStyle/>
          <a:p>
            <a:pPr rtl="0"/>
            <a:r>
              <a:rPr lang="fr" dirty="0"/>
              <a:t>La gestion des incidents facilite :</a:t>
            </a:r>
          </a:p>
          <a:p>
            <a:pPr marL="171450" indent="-171450" rtl="0">
              <a:buFont typeface="Arial,Sans-Serif"/>
              <a:buChar char="•"/>
            </a:pPr>
            <a:r>
              <a:rPr lang="fr" dirty="0"/>
              <a:t>L’orientation des opérations en fonction de chaque incident ;</a:t>
            </a:r>
            <a:endParaRPr lang="en-US" dirty="0">
              <a:cs typeface="Calibri"/>
            </a:endParaRPr>
          </a:p>
          <a:p>
            <a:pPr marL="171450" indent="-171450" rtl="0">
              <a:buFont typeface="Arial,Sans-Serif"/>
              <a:buChar char="•"/>
            </a:pPr>
            <a:r>
              <a:rPr lang="fr" dirty="0"/>
              <a:t>L’obtention, la coordination et la distribution des ressources sur le lieu de l’incident ;</a:t>
            </a:r>
            <a:endParaRPr lang="en-US" dirty="0">
              <a:cs typeface="Calibri"/>
            </a:endParaRPr>
          </a:p>
          <a:p>
            <a:pPr marL="171450" indent="-171450" rtl="0">
              <a:buFont typeface="Arial,Sans-Serif"/>
              <a:buChar char="•"/>
            </a:pPr>
            <a:r>
              <a:rPr lang="fr" dirty="0"/>
              <a:t>Le partage d’informations sur l’incident auprès du public.</a:t>
            </a:r>
            <a:endParaRPr lang="en-US" dirty="0">
              <a:cs typeface="Calibri"/>
            </a:endParaRPr>
          </a:p>
        </p:txBody>
      </p:sp>
    </p:spTree>
    <p:extLst>
      <p:ext uri="{BB962C8B-B14F-4D97-AF65-F5344CB8AC3E}">
        <p14:creationId xmlns:p14="http://schemas.microsoft.com/office/powerpoint/2010/main" val="14730194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hape 326"/>
          <p:cNvSpPr>
            <a:spLocks noGrp="1" noRot="1" noChangeAspect="1"/>
          </p:cNvSpPr>
          <p:nvPr>
            <p:ph type="sldImg"/>
          </p:nvPr>
        </p:nvSpPr>
        <p:spPr>
          <a:xfrm>
            <a:off x="381000" y="685800"/>
            <a:ext cx="6096000" cy="3429000"/>
          </a:xfrm>
          <a:prstGeom prst="rect">
            <a:avLst/>
          </a:prstGeom>
        </p:spPr>
        <p:txBody>
          <a:bodyPr/>
          <a:lstStyle/>
          <a:p>
            <a:endParaRPr/>
          </a:p>
        </p:txBody>
      </p:sp>
      <p:sp>
        <p:nvSpPr>
          <p:cNvPr id="327" name="Shape 327"/>
          <p:cNvSpPr>
            <a:spLocks noGrp="1"/>
          </p:cNvSpPr>
          <p:nvPr>
            <p:ph type="body" sz="quarter" idx="1"/>
          </p:nvPr>
        </p:nvSpPr>
        <p:spPr>
          <a:prstGeom prst="rect">
            <a:avLst/>
          </a:prstGeom>
        </p:spPr>
        <p:txBody>
          <a:bodyPr/>
          <a:lstStyle/>
          <a:p>
            <a:pPr rtl="0"/>
            <a:r>
              <a:rPr lang="fr" dirty="0">
                <a:cs typeface="Calibri"/>
              </a:rPr>
              <a:t>Les facilitateurs demandent aux participants de </a:t>
            </a:r>
            <a:r>
              <a:rPr lang="fr" b="1" dirty="0"/>
              <a:t>classer ces affirmations dans les colonnes correspondantes </a:t>
            </a:r>
            <a:r>
              <a:rPr lang="fr" dirty="0">
                <a:cs typeface="Calibri"/>
              </a:rPr>
              <a:t>afin d’établir une </a:t>
            </a:r>
            <a:r>
              <a:rPr lang="fr" dirty="0"/>
              <a:t>comparaison</a:t>
            </a:r>
            <a:r>
              <a:rPr lang="fr" dirty="0">
                <a:cs typeface="Calibri"/>
              </a:rPr>
              <a:t> entre ce qu’est un SGI et ce qui n’en est pas un.</a:t>
            </a:r>
          </a:p>
        </p:txBody>
      </p:sp>
    </p:spTree>
    <p:extLst>
      <p:ext uri="{BB962C8B-B14F-4D97-AF65-F5344CB8AC3E}">
        <p14:creationId xmlns:p14="http://schemas.microsoft.com/office/powerpoint/2010/main" val="40787855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 name="Shape 342"/>
          <p:cNvSpPr>
            <a:spLocks noGrp="1" noRot="1" noChangeAspect="1"/>
          </p:cNvSpPr>
          <p:nvPr>
            <p:ph type="sldImg"/>
          </p:nvPr>
        </p:nvSpPr>
        <p:spPr>
          <a:xfrm>
            <a:off x="381000" y="685800"/>
            <a:ext cx="6096000" cy="3429000"/>
          </a:xfrm>
          <a:prstGeom prst="rect">
            <a:avLst/>
          </a:prstGeom>
        </p:spPr>
        <p:txBody>
          <a:bodyPr/>
          <a:lstStyle/>
          <a:p>
            <a:endParaRPr/>
          </a:p>
        </p:txBody>
      </p:sp>
      <p:sp>
        <p:nvSpPr>
          <p:cNvPr id="343" name="Shape 343"/>
          <p:cNvSpPr>
            <a:spLocks noGrp="1"/>
          </p:cNvSpPr>
          <p:nvPr>
            <p:ph type="body" sz="quarter" idx="1"/>
          </p:nvPr>
        </p:nvSpPr>
        <p:spPr>
          <a:prstGeom prst="rect">
            <a:avLst/>
          </a:prstGeom>
        </p:spPr>
        <p:txBody>
          <a:bodyPr/>
          <a:lstStyle/>
          <a:p>
            <a:pPr rtl="0"/>
            <a:r>
              <a:rPr lang="fr" dirty="0"/>
              <a:t>Cette diapositive met en regard ce qu’un SGI est ou n’est pas.</a:t>
            </a:r>
            <a:endParaRPr lang="fr-FR" dirty="0"/>
          </a:p>
        </p:txBody>
      </p:sp>
    </p:spTree>
    <p:extLst>
      <p:ext uri="{BB962C8B-B14F-4D97-AF65-F5344CB8AC3E}">
        <p14:creationId xmlns:p14="http://schemas.microsoft.com/office/powerpoint/2010/main" val="32256814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7004040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 name="Shape 371"/>
          <p:cNvSpPr>
            <a:spLocks noGrp="1" noRot="1" noChangeAspect="1"/>
          </p:cNvSpPr>
          <p:nvPr>
            <p:ph type="sldImg"/>
          </p:nvPr>
        </p:nvSpPr>
        <p:spPr>
          <a:xfrm>
            <a:off x="381000" y="685800"/>
            <a:ext cx="6096000" cy="3429000"/>
          </a:xfrm>
          <a:prstGeom prst="rect">
            <a:avLst/>
          </a:prstGeom>
        </p:spPr>
        <p:txBody>
          <a:bodyPr/>
          <a:lstStyle/>
          <a:p>
            <a:endParaRPr/>
          </a:p>
        </p:txBody>
      </p:sp>
      <p:sp>
        <p:nvSpPr>
          <p:cNvPr id="372" name="Shape 372"/>
          <p:cNvSpPr>
            <a:spLocks noGrp="1"/>
          </p:cNvSpPr>
          <p:nvPr>
            <p:ph type="body" sz="quarter" idx="1"/>
          </p:nvPr>
        </p:nvSpPr>
        <p:spPr>
          <a:prstGeom prst="rect">
            <a:avLst/>
          </a:prstGeom>
        </p:spPr>
        <p:txBody>
          <a:bodyPr/>
          <a:lstStyle/>
          <a:p>
            <a:pPr rtl="0"/>
            <a:r>
              <a:rPr lang="fr" dirty="0"/>
              <a:t>Le gestionnaire d’incident n’est pas toujours (et SOUVENT pas) la personne la plus haut placée dans la structure de direction.  Le gestionnaire d’incident doit être la personne qui connaît le mieux les aspects opérationnels de l’intervention.  </a:t>
            </a:r>
            <a:endParaRPr lang="fr-FR" dirty="0"/>
          </a:p>
        </p:txBody>
      </p:sp>
    </p:spTree>
    <p:extLst>
      <p:ext uri="{BB962C8B-B14F-4D97-AF65-F5344CB8AC3E}">
        <p14:creationId xmlns:p14="http://schemas.microsoft.com/office/powerpoint/2010/main" val="561481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 name="Shape 380"/>
          <p:cNvSpPr>
            <a:spLocks noGrp="1" noRot="1" noChangeAspect="1"/>
          </p:cNvSpPr>
          <p:nvPr>
            <p:ph type="sldImg"/>
          </p:nvPr>
        </p:nvSpPr>
        <p:spPr>
          <a:xfrm>
            <a:off x="381000" y="685800"/>
            <a:ext cx="6096000" cy="3429000"/>
          </a:xfrm>
          <a:prstGeom prst="rect">
            <a:avLst/>
          </a:prstGeom>
        </p:spPr>
        <p:txBody>
          <a:bodyPr/>
          <a:lstStyle/>
          <a:p>
            <a:endParaRPr/>
          </a:p>
        </p:txBody>
      </p:sp>
      <p:sp>
        <p:nvSpPr>
          <p:cNvPr id="381" name="Shape 381"/>
          <p:cNvSpPr>
            <a:spLocks noGrp="1"/>
          </p:cNvSpPr>
          <p:nvPr>
            <p:ph type="body" sz="quarter" idx="1"/>
          </p:nvPr>
        </p:nvSpPr>
        <p:spPr>
          <a:prstGeom prst="rect">
            <a:avLst/>
          </a:prstGeom>
        </p:spPr>
        <p:txBody>
          <a:bodyPr/>
          <a:lstStyle/>
          <a:p>
            <a:pPr rtl="0"/>
            <a:r>
              <a:rPr lang="fr" dirty="0"/>
              <a:t>Il est toujours préférable que le COU soit un lieu physique plutôt que virtuel.  Pour choisir un lieu, il convient de tenir compte de l’accessibilité, de l’emplacement par rapport à la situation d’urgence (à l’écart de tout danger) et de l’espace disponible pour tous les intervenants.  </a:t>
            </a:r>
            <a:endParaRPr lang="fr-FR" dirty="0"/>
          </a:p>
        </p:txBody>
      </p:sp>
    </p:spTree>
    <p:extLst>
      <p:ext uri="{BB962C8B-B14F-4D97-AF65-F5344CB8AC3E}">
        <p14:creationId xmlns:p14="http://schemas.microsoft.com/office/powerpoint/2010/main" val="40036871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1" name="Subtitle 5"/>
          <p:cNvSpPr txBox="1"/>
          <p:nvPr/>
        </p:nvSpPr>
        <p:spPr>
          <a:xfrm>
            <a:off x="8088168" y="649002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2" name="Subtitle 5"/>
          <p:cNvSpPr txBox="1"/>
          <p:nvPr/>
        </p:nvSpPr>
        <p:spPr>
          <a:xfrm>
            <a:off x="8076787" y="665017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23"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pic>
        <p:nvPicPr>
          <p:cNvPr id="24" name="Picture 14" descr="Picture 14"/>
          <p:cNvPicPr>
            <a:picLocks noChangeAspect="1"/>
          </p:cNvPicPr>
          <p:nvPr/>
        </p:nvPicPr>
        <p:blipFill>
          <a:blip r:embed="rId3"/>
          <a:stretch>
            <a:fillRect/>
          </a:stretch>
        </p:blipFill>
        <p:spPr>
          <a:xfrm>
            <a:off x="2" y="0"/>
            <a:ext cx="6560821" cy="5372100"/>
          </a:xfrm>
          <a:prstGeom prst="rect">
            <a:avLst/>
          </a:prstGeom>
          <a:ln w="12700">
            <a:miter lim="400000"/>
          </a:ln>
        </p:spPr>
      </p:pic>
      <p:pic>
        <p:nvPicPr>
          <p:cNvPr id="25" name="Picture 18" descr="Picture 18"/>
          <p:cNvPicPr>
            <a:picLocks noChangeAspect="1"/>
          </p:cNvPicPr>
          <p:nvPr/>
        </p:nvPicPr>
        <p:blipFill>
          <a:blip r:embed="rId4"/>
          <a:stretch>
            <a:fillRect/>
          </a:stretch>
        </p:blipFill>
        <p:spPr>
          <a:xfrm>
            <a:off x="9002489" y="5116962"/>
            <a:ext cx="2823416" cy="908686"/>
          </a:xfrm>
          <a:prstGeom prst="rect">
            <a:avLst/>
          </a:prstGeom>
          <a:ln w="12700">
            <a:miter lim="400000"/>
          </a:ln>
        </p:spPr>
      </p:pic>
      <p:sp>
        <p:nvSpPr>
          <p:cNvPr id="27" name="Body Level One…"/>
          <p:cNvSpPr txBox="1">
            <a:spLocks noGrp="1"/>
          </p:cNvSpPr>
          <p:nvPr>
            <p:ph type="body" sz="quarter" idx="1"/>
          </p:nvPr>
        </p:nvSpPr>
        <p:spPr>
          <a:xfrm>
            <a:off x="5525727" y="3491867"/>
            <a:ext cx="5925538" cy="914401"/>
          </a:xfrm>
          <a:prstGeom prst="rect">
            <a:avLst/>
          </a:prstGeom>
        </p:spPr>
        <p:txBody>
          <a:bodyPr/>
          <a:lstStyle>
            <a:lvl1pPr>
              <a:defRPr>
                <a:latin typeface="Source Sans Pro Bold"/>
                <a:ea typeface="Source Sans Pro Bold"/>
                <a:cs typeface="Source Sans Pro Bold"/>
                <a:sym typeface="Source Sans Pro Bold"/>
              </a:defRPr>
            </a:lvl1pPr>
            <a:lvl2pPr marL="216992" indent="-72331">
              <a:defRPr>
                <a:latin typeface="Source Sans Pro Bold"/>
                <a:ea typeface="Source Sans Pro Bold"/>
                <a:cs typeface="Source Sans Pro Bold"/>
                <a:sym typeface="Source Sans Pro Bold"/>
              </a:defRPr>
            </a:lvl2pPr>
            <a:lvl3pPr marL="361652" indent="-72331">
              <a:defRPr>
                <a:latin typeface="Source Sans Pro Bold"/>
                <a:ea typeface="Source Sans Pro Bold"/>
                <a:cs typeface="Source Sans Pro Bold"/>
                <a:sym typeface="Source Sans Pro Bold"/>
              </a:defRPr>
            </a:lvl3pPr>
            <a:lvl4pPr marL="506314" indent="-72331">
              <a:defRPr>
                <a:latin typeface="Source Sans Pro Bold"/>
                <a:ea typeface="Source Sans Pro Bold"/>
                <a:cs typeface="Source Sans Pro Bold"/>
                <a:sym typeface="Source Sans Pro Bold"/>
              </a:defRPr>
            </a:lvl4pPr>
            <a:lvl5pPr marL="650974" indent="-72331">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28" name="Title Text"/>
          <p:cNvSpPr txBox="1">
            <a:spLocks noGrp="1"/>
          </p:cNvSpPr>
          <p:nvPr>
            <p:ph type="title"/>
          </p:nvPr>
        </p:nvSpPr>
        <p:spPr>
          <a:xfrm>
            <a:off x="517796" y="1587565"/>
            <a:ext cx="4490140" cy="2410277"/>
          </a:xfrm>
          <a:prstGeom prst="rect">
            <a:avLst/>
          </a:prstGeom>
        </p:spPr>
        <p:txBody>
          <a:bodyPr/>
          <a:lstStyle/>
          <a:p>
            <a:r>
              <a:t>Title Text</a:t>
            </a:r>
          </a:p>
        </p:txBody>
      </p:sp>
      <p:pic>
        <p:nvPicPr>
          <p:cNvPr id="2" name="Image 1"/>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054660" y="185208"/>
            <a:ext cx="1003845" cy="900000"/>
          </a:xfrm>
          <a:prstGeom prst="rect">
            <a:avLst/>
          </a:prstGeom>
        </p:spPr>
      </p:pic>
      <p:pic>
        <p:nvPicPr>
          <p:cNvPr id="14"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3"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6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67" name="Subtitle 5"/>
          <p:cNvSpPr txBox="1"/>
          <p:nvPr/>
        </p:nvSpPr>
        <p:spPr>
          <a:xfrm>
            <a:off x="8088168" y="649002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68" name="Subtitle 5"/>
          <p:cNvSpPr txBox="1"/>
          <p:nvPr/>
        </p:nvSpPr>
        <p:spPr>
          <a:xfrm>
            <a:off x="8076787" y="665017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2" name="Slide Number">
            <a:extLst>
              <a:ext uri="{FF2B5EF4-FFF2-40B4-BE49-F238E27FC236}">
                <a16:creationId xmlns:a16="http://schemas.microsoft.com/office/drawing/2014/main" id="{87F49080-9055-1CBF-70B3-C57AF5FA65A7}"/>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pic>
        <p:nvPicPr>
          <p:cNvPr id="10"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pic>
        <p:nvPicPr>
          <p:cNvPr id="3" name="Imag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032760" y="111723"/>
            <a:ext cx="995231" cy="892276"/>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175"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1000">
                <a:solidFill>
                  <a:srgbClr val="FFFFFF"/>
                </a:solidFill>
                <a:latin typeface="+mj-lt"/>
                <a:ea typeface="+mj-ea"/>
                <a:cs typeface="+mj-cs"/>
                <a:sym typeface="Source Sans Pro Regular"/>
              </a:defRPr>
            </a:pPr>
            <a:endParaRPr/>
          </a:p>
        </p:txBody>
      </p:sp>
      <p:pic>
        <p:nvPicPr>
          <p:cNvPr id="176" name="Image" descr="Image"/>
          <p:cNvPicPr>
            <a:picLocks noChangeAspect="1"/>
          </p:cNvPicPr>
          <p:nvPr/>
        </p:nvPicPr>
        <p:blipFill>
          <a:blip r:embed="rId2"/>
          <a:stretch>
            <a:fillRect/>
          </a:stretch>
        </p:blipFill>
        <p:spPr>
          <a:xfrm>
            <a:off x="-9564" y="-17065"/>
            <a:ext cx="6785118" cy="655776"/>
          </a:xfrm>
          <a:prstGeom prst="rect">
            <a:avLst/>
          </a:prstGeom>
          <a:ln w="12700">
            <a:miter lim="400000"/>
          </a:ln>
        </p:spPr>
      </p:pic>
      <p:sp>
        <p:nvSpPr>
          <p:cNvPr id="17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80" name="Subtitle 5"/>
          <p:cNvSpPr txBox="1"/>
          <p:nvPr/>
        </p:nvSpPr>
        <p:spPr>
          <a:xfrm>
            <a:off x="8088168" y="649002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81" name="Subtitle 5"/>
          <p:cNvSpPr txBox="1"/>
          <p:nvPr/>
        </p:nvSpPr>
        <p:spPr>
          <a:xfrm>
            <a:off x="8076787" y="665017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182" name="TextBox 4"/>
          <p:cNvSpPr txBox="1"/>
          <p:nvPr/>
        </p:nvSpPr>
        <p:spPr>
          <a:xfrm>
            <a:off x="124628" y="36507"/>
            <a:ext cx="6094924"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Clause de non-responsabilité</a:t>
            </a:r>
            <a:endParaRPr b="1" dirty="0"/>
          </a:p>
        </p:txBody>
      </p:sp>
      <p:sp>
        <p:nvSpPr>
          <p:cNvPr id="184" name="Body Level One…"/>
          <p:cNvSpPr txBox="1">
            <a:spLocks noGrp="1"/>
          </p:cNvSpPr>
          <p:nvPr>
            <p:ph type="body" idx="1"/>
          </p:nvPr>
        </p:nvSpPr>
        <p:spPr>
          <a:xfrm>
            <a:off x="797442" y="842962"/>
            <a:ext cx="10450422" cy="520696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4955AC24-70BA-80F3-D99A-5EC54D3F3DAB}"/>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pic>
        <p:nvPicPr>
          <p:cNvPr id="15" name="Image 1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6"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191" name="Image" descr="Image"/>
          <p:cNvPicPr>
            <a:picLocks noChangeAspect="1"/>
          </p:cNvPicPr>
          <p:nvPr/>
        </p:nvPicPr>
        <p:blipFill>
          <a:blip r:embed="rId2"/>
          <a:stretch>
            <a:fillRect/>
          </a:stretch>
        </p:blipFill>
        <p:spPr>
          <a:xfrm>
            <a:off x="-18793" y="-35795"/>
            <a:ext cx="6239711" cy="655777"/>
          </a:xfrm>
          <a:prstGeom prst="rect">
            <a:avLst/>
          </a:prstGeom>
          <a:ln w="12700">
            <a:miter lim="400000"/>
          </a:ln>
        </p:spPr>
      </p:pic>
      <p:sp>
        <p:nvSpPr>
          <p:cNvPr id="19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95" name="Subtitle 5"/>
          <p:cNvSpPr txBox="1"/>
          <p:nvPr/>
        </p:nvSpPr>
        <p:spPr>
          <a:xfrm>
            <a:off x="8088168" y="649002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96" name="Subtitle 5"/>
          <p:cNvSpPr txBox="1"/>
          <p:nvPr/>
        </p:nvSpPr>
        <p:spPr>
          <a:xfrm>
            <a:off x="8076787" y="665017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197" name="Rectangle 2"/>
          <p:cNvSpPr txBox="1"/>
          <p:nvPr/>
        </p:nvSpPr>
        <p:spPr>
          <a:xfrm>
            <a:off x="226342" y="-7627"/>
            <a:ext cx="8138161"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lang="fr-FR" b="1" dirty="0"/>
              <a:t>Objectifs d’apprentissage</a:t>
            </a:r>
            <a:endParaRPr b="1" dirty="0"/>
          </a:p>
        </p:txBody>
      </p:sp>
      <p:sp>
        <p:nvSpPr>
          <p:cNvPr id="198" name="Body Level One…"/>
          <p:cNvSpPr txBox="1">
            <a:spLocks noGrp="1"/>
          </p:cNvSpPr>
          <p:nvPr>
            <p:ph type="body" idx="1"/>
          </p:nvPr>
        </p:nvSpPr>
        <p:spPr>
          <a:xfrm>
            <a:off x="2207941" y="860998"/>
            <a:ext cx="7915007" cy="5175067"/>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26EFA747-03FB-2312-5562-708ED02D5DA1}"/>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pic>
        <p:nvPicPr>
          <p:cNvPr id="11" name="Imag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2"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05"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sp>
        <p:nvSpPr>
          <p:cNvPr id="2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09" name="Subtitle 5"/>
          <p:cNvSpPr txBox="1"/>
          <p:nvPr/>
        </p:nvSpPr>
        <p:spPr>
          <a:xfrm>
            <a:off x="8088168" y="649002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10" name="Subtitle 5"/>
          <p:cNvSpPr txBox="1"/>
          <p:nvPr/>
        </p:nvSpPr>
        <p:spPr>
          <a:xfrm>
            <a:off x="8076787" y="665017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211" name="Title Text"/>
          <p:cNvSpPr txBox="1">
            <a:spLocks noGrp="1"/>
          </p:cNvSpPr>
          <p:nvPr>
            <p:ph type="title"/>
          </p:nvPr>
        </p:nvSpPr>
        <p:spPr>
          <a:xfrm>
            <a:off x="266208" y="-30963"/>
            <a:ext cx="3571876" cy="646113"/>
          </a:xfrm>
          <a:prstGeom prst="rect">
            <a:avLst/>
          </a:prstGeom>
        </p:spPr>
        <p:txBody>
          <a:bodyPr/>
          <a:lstStyle/>
          <a:p>
            <a:r>
              <a:t>Title Text</a:t>
            </a:r>
          </a:p>
        </p:txBody>
      </p:sp>
      <p:sp>
        <p:nvSpPr>
          <p:cNvPr id="212"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EAEA875E-A3D6-6F2D-390A-B39EA49C8309}"/>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pic>
        <p:nvPicPr>
          <p:cNvPr id="11" name="Imag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2"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19" name="Image" descr="Image"/>
          <p:cNvPicPr>
            <a:picLocks noChangeAspect="1"/>
          </p:cNvPicPr>
          <p:nvPr/>
        </p:nvPicPr>
        <p:blipFill>
          <a:blip r:embed="rId2"/>
          <a:stretch>
            <a:fillRect/>
          </a:stretch>
        </p:blipFill>
        <p:spPr>
          <a:xfrm>
            <a:off x="-18793" y="-126665"/>
            <a:ext cx="6553818" cy="837518"/>
          </a:xfrm>
          <a:prstGeom prst="rect">
            <a:avLst/>
          </a:prstGeom>
          <a:ln w="12700">
            <a:miter lim="400000"/>
          </a:ln>
        </p:spPr>
      </p:pic>
      <p:sp>
        <p:nvSpPr>
          <p:cNvPr id="22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23" name="Subtitle 5"/>
          <p:cNvSpPr txBox="1"/>
          <p:nvPr/>
        </p:nvSpPr>
        <p:spPr>
          <a:xfrm>
            <a:off x="8088168" y="649002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24" name="Subtitle 5"/>
          <p:cNvSpPr txBox="1"/>
          <p:nvPr/>
        </p:nvSpPr>
        <p:spPr>
          <a:xfrm>
            <a:off x="8076787" y="665017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225"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26" name="Text Placeholder 5"/>
          <p:cNvSpPr>
            <a:spLocks noGrp="1"/>
          </p:cNvSpPr>
          <p:nvPr>
            <p:ph type="body" sz="quarter" idx="21"/>
          </p:nvPr>
        </p:nvSpPr>
        <p:spPr>
          <a:xfrm>
            <a:off x="263525" y="115887"/>
            <a:ext cx="4319588" cy="600076"/>
          </a:xfrm>
          <a:prstGeom prst="rect">
            <a:avLst/>
          </a:prstGeom>
        </p:spPr>
        <p:txBody>
          <a:bodyPr/>
          <a:lstStyle/>
          <a:p>
            <a:pPr marL="0" indent="0">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 name="Slide Number">
            <a:extLst>
              <a:ext uri="{FF2B5EF4-FFF2-40B4-BE49-F238E27FC236}">
                <a16:creationId xmlns:a16="http://schemas.microsoft.com/office/drawing/2014/main" id="{BB1E7A41-B3D4-9BD2-3C4D-1269C42AA14F}"/>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pic>
        <p:nvPicPr>
          <p:cNvPr id="11" name="Imag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2"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33" name="Image" descr="Image"/>
          <p:cNvPicPr>
            <a:picLocks noChangeAspect="1"/>
          </p:cNvPicPr>
          <p:nvPr/>
        </p:nvPicPr>
        <p:blipFill>
          <a:blip r:embed="rId2"/>
          <a:srcRect t="43728"/>
          <a:stretch>
            <a:fillRect/>
          </a:stretch>
        </p:blipFill>
        <p:spPr>
          <a:xfrm>
            <a:off x="-70810" y="-35923"/>
            <a:ext cx="10818758" cy="800421"/>
          </a:xfrm>
          <a:prstGeom prst="rect">
            <a:avLst/>
          </a:prstGeom>
          <a:ln w="12700">
            <a:miter lim="400000"/>
          </a:ln>
        </p:spPr>
      </p:pic>
      <p:sp>
        <p:nvSpPr>
          <p:cNvPr id="23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37" name="Subtitle 5"/>
          <p:cNvSpPr txBox="1"/>
          <p:nvPr/>
        </p:nvSpPr>
        <p:spPr>
          <a:xfrm>
            <a:off x="8088168" y="649002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38" name="Subtitle 5"/>
          <p:cNvSpPr txBox="1"/>
          <p:nvPr/>
        </p:nvSpPr>
        <p:spPr>
          <a:xfrm>
            <a:off x="8076787" y="665017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239"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B15D132A-221E-FB36-8238-C49D3A20D23C}"/>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pic>
        <p:nvPicPr>
          <p:cNvPr id="10" name="Imag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1"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46" name="Image" descr="Image"/>
          <p:cNvPicPr>
            <a:picLocks noChangeAspect="1"/>
          </p:cNvPicPr>
          <p:nvPr/>
        </p:nvPicPr>
        <p:blipFill>
          <a:blip r:embed="rId2"/>
          <a:stretch>
            <a:fillRect/>
          </a:stretch>
        </p:blipFill>
        <p:spPr>
          <a:xfrm>
            <a:off x="-27005" y="-61337"/>
            <a:ext cx="7669397" cy="980079"/>
          </a:xfrm>
          <a:prstGeom prst="rect">
            <a:avLst/>
          </a:prstGeom>
          <a:ln w="12700">
            <a:miter lim="400000"/>
          </a:ln>
        </p:spPr>
      </p:pic>
      <p:sp>
        <p:nvSpPr>
          <p:cNvPr id="2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50" name="Subtitle 5"/>
          <p:cNvSpPr txBox="1"/>
          <p:nvPr/>
        </p:nvSpPr>
        <p:spPr>
          <a:xfrm>
            <a:off x="8088168" y="649002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51" name="Subtitle 5"/>
          <p:cNvSpPr txBox="1"/>
          <p:nvPr/>
        </p:nvSpPr>
        <p:spPr>
          <a:xfrm>
            <a:off x="8076787" y="665017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252"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ED0A7317-FB93-40A6-3B07-C20F8969E6AC}"/>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pic>
        <p:nvPicPr>
          <p:cNvPr id="10" name="Imag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1"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sp>
        <p:nvSpPr>
          <p:cNvPr id="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38" name="Subtitle 5"/>
          <p:cNvSpPr txBox="1"/>
          <p:nvPr/>
        </p:nvSpPr>
        <p:spPr>
          <a:xfrm>
            <a:off x="8088168" y="649002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39" name="Subtitle 5"/>
          <p:cNvSpPr txBox="1"/>
          <p:nvPr/>
        </p:nvSpPr>
        <p:spPr>
          <a:xfrm>
            <a:off x="8076787" y="665017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40" name="Click to edit Subtitle"/>
          <p:cNvSpPr txBox="1">
            <a:spLocks noGrp="1"/>
          </p:cNvSpPr>
          <p:nvPr>
            <p:ph type="title" hasCustomPrompt="1"/>
          </p:nvPr>
        </p:nvSpPr>
        <p:spPr>
          <a:xfrm>
            <a:off x="190765" y="0"/>
            <a:ext cx="6241933" cy="645664"/>
          </a:xfrm>
          <a:prstGeom prst="rect">
            <a:avLst/>
          </a:prstGeom>
        </p:spPr>
        <p:txBody>
          <a:bodyPr/>
          <a:lstStyle/>
          <a:p>
            <a:r>
              <a:t>Click to edit Subtitle</a:t>
            </a:r>
          </a:p>
        </p:txBody>
      </p:sp>
      <p:sp>
        <p:nvSpPr>
          <p:cNvPr id="41"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44F667D-F8E4-ADB7-2C2E-1337F7D40C84}"/>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pic>
        <p:nvPicPr>
          <p:cNvPr id="10" name="Imag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54660" y="185208"/>
            <a:ext cx="1003845" cy="900000"/>
          </a:xfrm>
          <a:prstGeom prst="rect">
            <a:avLst/>
          </a:prstGeom>
        </p:spPr>
      </p:pic>
      <p:pic>
        <p:nvPicPr>
          <p:cNvPr id="11"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sp>
        <p:nvSpPr>
          <p:cNvPr id="5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51" name="Subtitle 5"/>
          <p:cNvSpPr txBox="1"/>
          <p:nvPr/>
        </p:nvSpPr>
        <p:spPr>
          <a:xfrm>
            <a:off x="8088168" y="649002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52" name="Subtitle 5"/>
          <p:cNvSpPr txBox="1"/>
          <p:nvPr/>
        </p:nvSpPr>
        <p:spPr>
          <a:xfrm>
            <a:off x="8076787" y="665017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53" name="Click to edit Subtitle"/>
          <p:cNvSpPr txBox="1">
            <a:spLocks noGrp="1"/>
          </p:cNvSpPr>
          <p:nvPr>
            <p:ph type="title" hasCustomPrompt="1"/>
          </p:nvPr>
        </p:nvSpPr>
        <p:spPr>
          <a:xfrm>
            <a:off x="190765" y="801824"/>
            <a:ext cx="5543940" cy="645665"/>
          </a:xfrm>
          <a:prstGeom prst="rect">
            <a:avLst/>
          </a:prstGeom>
        </p:spPr>
        <p:txBody>
          <a:bodyPr/>
          <a:lstStyle>
            <a:lvl1pPr>
              <a:defRPr sz="2800">
                <a:solidFill>
                  <a:srgbClr val="A2010C"/>
                </a:solidFill>
              </a:defRPr>
            </a:lvl1pPr>
          </a:lstStyle>
          <a:p>
            <a:r>
              <a:t>Click to edit Subtitle</a:t>
            </a:r>
          </a:p>
        </p:txBody>
      </p:sp>
      <p:sp>
        <p:nvSpPr>
          <p:cNvPr id="54" name="Body Level One…"/>
          <p:cNvSpPr txBox="1">
            <a:spLocks noGrp="1"/>
          </p:cNvSpPr>
          <p:nvPr>
            <p:ph type="body" idx="1"/>
          </p:nvPr>
        </p:nvSpPr>
        <p:spPr>
          <a:xfrm>
            <a:off x="1739589" y="1584250"/>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5" name="Title 1"/>
          <p:cNvSpPr txBox="1"/>
          <p:nvPr/>
        </p:nvSpPr>
        <p:spPr>
          <a:xfrm>
            <a:off x="236485" y="-1"/>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56" name="Title 1"/>
          <p:cNvSpPr txBox="1"/>
          <p:nvPr/>
        </p:nvSpPr>
        <p:spPr>
          <a:xfrm>
            <a:off x="236485" y="87779"/>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2" name="Slide Number">
            <a:extLst>
              <a:ext uri="{FF2B5EF4-FFF2-40B4-BE49-F238E27FC236}">
                <a16:creationId xmlns:a16="http://schemas.microsoft.com/office/drawing/2014/main" id="{395AD92F-6FC7-ED3A-322D-5109B143C401}"/>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pic>
        <p:nvPicPr>
          <p:cNvPr id="12" name="Imag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54660" y="185208"/>
            <a:ext cx="1003845" cy="900000"/>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6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67" name="Subtitle 5"/>
          <p:cNvSpPr txBox="1"/>
          <p:nvPr/>
        </p:nvSpPr>
        <p:spPr>
          <a:xfrm>
            <a:off x="8088168" y="649002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68" name="Subtitle 5"/>
          <p:cNvSpPr txBox="1"/>
          <p:nvPr/>
        </p:nvSpPr>
        <p:spPr>
          <a:xfrm>
            <a:off x="8076787" y="665017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69"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70" name="Title Text"/>
          <p:cNvSpPr txBox="1">
            <a:spLocks noGrp="1"/>
          </p:cNvSpPr>
          <p:nvPr>
            <p:ph type="title"/>
          </p:nvPr>
        </p:nvSpPr>
        <p:spPr>
          <a:xfrm>
            <a:off x="233916" y="843589"/>
            <a:ext cx="3264195" cy="1932378"/>
          </a:xfrm>
          <a:prstGeom prst="rect">
            <a:avLst/>
          </a:prstGeom>
        </p:spPr>
        <p:txBody>
          <a:bodyPr/>
          <a:lstStyle/>
          <a:p>
            <a:r>
              <a:t>Title Text</a:t>
            </a:r>
          </a:p>
        </p:txBody>
      </p:sp>
      <p:sp>
        <p:nvSpPr>
          <p:cNvPr id="71"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AE840AE0-9C83-0ADE-70A5-E460D8AE0A12}"/>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pic>
        <p:nvPicPr>
          <p:cNvPr id="12" name="Imag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54660" y="185208"/>
            <a:ext cx="1003845" cy="900000"/>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78" name="Image" descr="Image"/>
          <p:cNvPicPr>
            <a:picLocks noChangeAspect="1"/>
          </p:cNvPicPr>
          <p:nvPr/>
        </p:nvPicPr>
        <p:blipFill>
          <a:blip r:embed="rId2"/>
          <a:stretch>
            <a:fillRect/>
          </a:stretch>
        </p:blipFill>
        <p:spPr>
          <a:xfrm>
            <a:off x="0" y="0"/>
            <a:ext cx="4102101" cy="6210301"/>
          </a:xfrm>
          <a:prstGeom prst="rect">
            <a:avLst/>
          </a:prstGeom>
          <a:ln w="12700">
            <a:miter lim="400000"/>
          </a:ln>
        </p:spPr>
      </p:pic>
      <p:sp>
        <p:nvSpPr>
          <p:cNvPr id="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82" name="Subtitle 5"/>
          <p:cNvSpPr txBox="1"/>
          <p:nvPr/>
        </p:nvSpPr>
        <p:spPr>
          <a:xfrm>
            <a:off x="8088168" y="649002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83" name="Subtitle 5"/>
          <p:cNvSpPr txBox="1"/>
          <p:nvPr/>
        </p:nvSpPr>
        <p:spPr>
          <a:xfrm>
            <a:off x="8076787" y="665017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84" name="TextBox 4"/>
          <p:cNvSpPr txBox="1"/>
          <p:nvPr/>
        </p:nvSpPr>
        <p:spPr>
          <a:xfrm>
            <a:off x="403461" y="669120"/>
            <a:ext cx="335560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M</a:t>
            </a:r>
            <a:r>
              <a:rPr b="1" dirty="0" err="1"/>
              <a:t>essages</a:t>
            </a:r>
            <a:r>
              <a:rPr lang="fr-FR" b="1" dirty="0"/>
              <a:t> clés</a:t>
            </a:r>
            <a:endParaRPr b="1" dirty="0"/>
          </a:p>
        </p:txBody>
      </p:sp>
      <p:sp>
        <p:nvSpPr>
          <p:cNvPr id="85" name="Rounded Rectangle 5"/>
          <p:cNvSpPr/>
          <p:nvPr/>
        </p:nvSpPr>
        <p:spPr>
          <a:xfrm flipV="1">
            <a:off x="389000" y="1332433"/>
            <a:ext cx="2655040" cy="86916"/>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
        <p:nvSpPr>
          <p:cNvPr id="86"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87"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E6564B5D-ECF0-8BEB-EFCC-1199EA8BE9FF}"/>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pic>
        <p:nvPicPr>
          <p:cNvPr id="13" name="Imag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4"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9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9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98" name="Subtitle 5"/>
          <p:cNvSpPr txBox="1"/>
          <p:nvPr/>
        </p:nvSpPr>
        <p:spPr>
          <a:xfrm>
            <a:off x="8088168" y="649002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99" name="Subtitle 5"/>
          <p:cNvSpPr txBox="1"/>
          <p:nvPr/>
        </p:nvSpPr>
        <p:spPr>
          <a:xfrm>
            <a:off x="8076787" y="665017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100" name="Rounded Rectangle 4"/>
          <p:cNvSpPr/>
          <p:nvPr/>
        </p:nvSpPr>
        <p:spPr>
          <a:xfrm flipV="1">
            <a:off x="389000" y="1779937"/>
            <a:ext cx="2655040" cy="86916"/>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
        <p:nvSpPr>
          <p:cNvPr id="101" name="TextBox 5"/>
          <p:cNvSpPr txBox="1"/>
          <p:nvPr/>
        </p:nvSpPr>
        <p:spPr>
          <a:xfrm>
            <a:off x="196699" y="474599"/>
            <a:ext cx="3687913"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a:t>
            </a:r>
            <a:r>
              <a:rPr lang="fr-FR" b="1" dirty="0"/>
              <a:t>é</a:t>
            </a:r>
            <a:r>
              <a:rPr b="1" dirty="0"/>
              <a:t>f</a:t>
            </a:r>
            <a:r>
              <a:rPr lang="fr-FR" b="1" dirty="0"/>
              <a:t>é</a:t>
            </a:r>
            <a:r>
              <a:rPr b="1" dirty="0" err="1"/>
              <a:t>rences</a:t>
            </a:r>
            <a:r>
              <a:rPr b="1" dirty="0"/>
              <a:t> </a:t>
            </a:r>
            <a:r>
              <a:rPr lang="fr-FR" b="1" dirty="0"/>
              <a:t>et lignes directrices </a:t>
            </a:r>
            <a:endParaRPr b="1" dirty="0"/>
          </a:p>
        </p:txBody>
      </p:sp>
      <p:sp>
        <p:nvSpPr>
          <p:cNvPr id="10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03"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737EA94-399E-399D-B309-E0D973045798}"/>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pic>
        <p:nvPicPr>
          <p:cNvPr id="13" name="Imag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4"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1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14" name="Subtitle 5"/>
          <p:cNvSpPr txBox="1"/>
          <p:nvPr/>
        </p:nvSpPr>
        <p:spPr>
          <a:xfrm>
            <a:off x="8088168" y="649002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15" name="Subtitle 5"/>
          <p:cNvSpPr txBox="1"/>
          <p:nvPr/>
        </p:nvSpPr>
        <p:spPr>
          <a:xfrm>
            <a:off x="8076787" y="665017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116" name="Rounded Rectangle 4"/>
          <p:cNvSpPr/>
          <p:nvPr/>
        </p:nvSpPr>
        <p:spPr>
          <a:xfrm flipV="1">
            <a:off x="388996" y="2237880"/>
            <a:ext cx="2029084" cy="86226"/>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
        <p:nvSpPr>
          <p:cNvPr id="117" name="TextBox 6"/>
          <p:cNvSpPr txBox="1"/>
          <p:nvPr/>
        </p:nvSpPr>
        <p:spPr>
          <a:xfrm>
            <a:off x="403461" y="668220"/>
            <a:ext cx="2803026" cy="156966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Autres ressources de formation</a:t>
            </a:r>
            <a:endParaRPr b="1" dirty="0"/>
          </a:p>
        </p:txBody>
      </p:sp>
      <p:sp>
        <p:nvSpPr>
          <p:cNvPr id="118"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19"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282212F8-7C66-A68C-73D0-5390E43F76A0}"/>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pic>
        <p:nvPicPr>
          <p:cNvPr id="13" name="Imag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4"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2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30" name="Subtitle 5"/>
          <p:cNvSpPr txBox="1"/>
          <p:nvPr/>
        </p:nvSpPr>
        <p:spPr>
          <a:xfrm>
            <a:off x="8088168" y="649002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31" name="Subtitle 5"/>
          <p:cNvSpPr txBox="1"/>
          <p:nvPr/>
        </p:nvSpPr>
        <p:spPr>
          <a:xfrm>
            <a:off x="8076787" y="665017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132" name="Rounded Rectangle 4"/>
          <p:cNvSpPr/>
          <p:nvPr/>
        </p:nvSpPr>
        <p:spPr>
          <a:xfrm flipV="1">
            <a:off x="388996" y="1332432"/>
            <a:ext cx="2079884" cy="100134"/>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
        <p:nvSpPr>
          <p:cNvPr id="133" name="TextBox 6"/>
          <p:cNvSpPr txBox="1"/>
          <p:nvPr/>
        </p:nvSpPr>
        <p:spPr>
          <a:xfrm>
            <a:off x="403460" y="668215"/>
            <a:ext cx="265453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134"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35"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914BFFEC-84B4-999F-86C9-38D7A574348C}"/>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pic>
        <p:nvPicPr>
          <p:cNvPr id="13" name="Imag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4"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49"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5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53" name="Subtitle 5"/>
          <p:cNvSpPr txBox="1"/>
          <p:nvPr/>
        </p:nvSpPr>
        <p:spPr>
          <a:xfrm>
            <a:off x="8088168" y="649002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54" name="Subtitle 5"/>
          <p:cNvSpPr txBox="1"/>
          <p:nvPr/>
        </p:nvSpPr>
        <p:spPr>
          <a:xfrm>
            <a:off x="8076787" y="665017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155"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
        <p:nvSpPr>
          <p:cNvPr id="156" name="Body Level One…"/>
          <p:cNvSpPr txBox="1">
            <a:spLocks noGrp="1"/>
          </p:cNvSpPr>
          <p:nvPr>
            <p:ph type="body" sz="half" idx="1" hasCustomPrompt="1"/>
          </p:nvPr>
        </p:nvSpPr>
        <p:spPr>
          <a:xfrm>
            <a:off x="587205" y="1971020"/>
            <a:ext cx="11347451"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583162C9-1CE5-7F09-8F56-86B689791D75}"/>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pic>
        <p:nvPicPr>
          <p:cNvPr id="11"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pic>
        <p:nvPicPr>
          <p:cNvPr id="3" name="Imag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962293" y="107688"/>
            <a:ext cx="1066993" cy="956614"/>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8"/>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9"/>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0"/>
          <a:stretch>
            <a:fillRect/>
          </a:stretch>
        </p:blipFill>
        <p:spPr>
          <a:xfrm>
            <a:off x="74344" y="6310302"/>
            <a:ext cx="1548718" cy="474296"/>
          </a:xfrm>
          <a:prstGeom prst="rect">
            <a:avLst/>
          </a:prstGeom>
          <a:ln w="12700">
            <a:miter lim="400000"/>
          </a:ln>
        </p:spPr>
      </p:pic>
      <p:sp>
        <p:nvSpPr>
          <p:cNvPr id="5" name="Slide Number"/>
          <p:cNvSpPr txBox="1">
            <a:spLocks noGrp="1"/>
          </p:cNvSpPr>
          <p:nvPr>
            <p:ph type="sldNum" sz="quarter" idx="2"/>
          </p:nvPr>
        </p:nvSpPr>
        <p:spPr>
          <a:xfrm>
            <a:off x="11480800" y="6330331"/>
            <a:ext cx="280874" cy="320041"/>
          </a:xfrm>
          <a:prstGeom prst="rect">
            <a:avLst/>
          </a:prstGeom>
          <a:ln w="12700">
            <a:miter lim="400000"/>
          </a:ln>
        </p:spPr>
        <p:txBody>
          <a:bodyPr wrap="none" lIns="45719" rIns="45719">
            <a:spAutoFit/>
          </a:bodyPr>
          <a:lstStyle>
            <a:lvl1pPr>
              <a:defRPr sz="1400">
                <a:solidFill>
                  <a:srgbClr val="FFFFFF"/>
                </a:solidFill>
                <a:latin typeface="+mj-lt"/>
                <a:ea typeface="+mj-ea"/>
                <a:cs typeface="+mj-cs"/>
                <a:sym typeface="Source Sans Pro Regular"/>
              </a:defRPr>
            </a:lvl1pPr>
          </a:lstStyle>
          <a:p>
            <a:fld id="{86CB4B4D-7CA3-9044-876B-883B54F8677D}" type="slidenum">
              <a:t>‹#›</a:t>
            </a:fld>
            <a:endParaRPr/>
          </a:p>
        </p:txBody>
      </p:sp>
      <p:sp>
        <p:nvSpPr>
          <p:cNvPr id="6" name="Subtitle 5"/>
          <p:cNvSpPr txBox="1"/>
          <p:nvPr/>
        </p:nvSpPr>
        <p:spPr>
          <a:xfrm>
            <a:off x="8088168" y="649002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7" name="Subtitle 5"/>
          <p:cNvSpPr txBox="1"/>
          <p:nvPr/>
        </p:nvSpPr>
        <p:spPr>
          <a:xfrm>
            <a:off x="8076787" y="6650177"/>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8"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
        <p:nvSpPr>
          <p:cNvPr id="9" name="TextBox 5"/>
          <p:cNvSpPr txBox="1"/>
          <p:nvPr/>
        </p:nvSpPr>
        <p:spPr>
          <a:xfrm>
            <a:off x="4400181" y="2325452"/>
            <a:ext cx="3721502" cy="789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b="1" dirty="0"/>
              <a:t>Thank you</a:t>
            </a:r>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1"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2" name="Slide Number">
            <a:extLst>
              <a:ext uri="{FF2B5EF4-FFF2-40B4-BE49-F238E27FC236}">
                <a16:creationId xmlns:a16="http://schemas.microsoft.com/office/drawing/2014/main" id="{4E4792F1-A0AE-FD1F-6063-C92D5AA89A96}"/>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Lst>
  <p:transition spd="med"/>
  <p:txStyles>
    <p:title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p:bodyStyle>
    <p:otherStyle>
      <a:lvl1pPr marL="0" marR="0" indent="0" algn="l" defTabSz="914238"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238"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238"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238"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238"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238"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238"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238"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238"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14.xml"/><Relationship Id="rId1" Type="http://schemas.openxmlformats.org/officeDocument/2006/relationships/tags" Target="../tags/tag2.xml"/></Relationships>
</file>

<file path=ppt/slides/_rels/slide19.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10.xml"/><Relationship Id="rId7" Type="http://schemas.openxmlformats.org/officeDocument/2006/relationships/diagramColors" Target="../diagrams/colors2.xml"/><Relationship Id="rId2" Type="http://schemas.openxmlformats.org/officeDocument/2006/relationships/slideLayout" Target="../slideLayouts/slideLayout15.xml"/><Relationship Id="rId1" Type="http://schemas.openxmlformats.org/officeDocument/2006/relationships/tags" Target="../tags/tag3.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hyperlink" Target="https://www.youtube.com/watch?v=RwtEp84tGYQ" TargetMode="Externa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3" Type="http://schemas.openxmlformats.org/officeDocument/2006/relationships/hyperlink" Target="https://www-pub.iaea.org/MTCD/Publications/PDF/PUB1830_web.pdf" TargetMode="External"/><Relationship Id="rId7" Type="http://schemas.openxmlformats.org/officeDocument/2006/relationships/hyperlink" Target="https://www.cdc.gov/coronavirus/2019-ncov/downloads/global-covid-19/RRTManagementGuidance-508.pdf" TargetMode="External"/><Relationship Id="rId2" Type="http://schemas.openxmlformats.org/officeDocument/2006/relationships/hyperlink" Target="https://www.who.int/publications/i/item/9789240003699" TargetMode="External"/><Relationship Id="rId1" Type="http://schemas.openxmlformats.org/officeDocument/2006/relationships/slideLayout" Target="../slideLayouts/slideLayout6.xml"/><Relationship Id="rId6" Type="http://schemas.openxmlformats.org/officeDocument/2006/relationships/hyperlink" Target="https://apps.who.int/iris/handle/10665/325015" TargetMode="External"/><Relationship Id="rId5" Type="http://schemas.openxmlformats.org/officeDocument/2006/relationships/hyperlink" Target="https://www.who.int/publications/i/item/framework-for-a-public-health-emergency-operations-centre" TargetMode="External"/><Relationship Id="rId4" Type="http://schemas.openxmlformats.org/officeDocument/2006/relationships/hyperlink" Target="https://apps.who.int/iris/bitstream/handle/10665/258604/9789241512299-eng.pdf"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8" Type="http://schemas.openxmlformats.org/officeDocument/2006/relationships/hyperlink" Target="https://openwho.org/courses/preparation-operationnelle-introduction" TargetMode="External"/><Relationship Id="rId3" Type="http://schemas.openxmlformats.org/officeDocument/2006/relationships/hyperlink" Target="https://openwho.org/courses/ready4response-niveau1-FR" TargetMode="External"/><Relationship Id="rId7" Type="http://schemas.openxmlformats.org/officeDocument/2006/relationships/hyperlink" Target="https://openwho.org/courses/PHEOC-EN" TargetMode="Externa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hyperlink" Target="https://openwho.org/courses/incident-management-system" TargetMode="External"/><Relationship Id="rId5" Type="http://schemas.openxmlformats.org/officeDocument/2006/relationships/hyperlink" Target="https://openwho.org/courses/systeme-de-gestion-des-incidents" TargetMode="External"/><Relationship Id="rId10" Type="http://schemas.openxmlformats.org/officeDocument/2006/relationships/hyperlink" Target="https://openwho.org/courses/SOPs-pour-les-situations-d-urgence" TargetMode="External"/><Relationship Id="rId4" Type="http://schemas.openxmlformats.org/officeDocument/2006/relationships/hyperlink" Target="http://Rhttps:/openwho.org/courses/ready4response-tier1-EN/overview" TargetMode="External"/><Relationship Id="rId9" Type="http://schemas.openxmlformats.org/officeDocument/2006/relationships/hyperlink" Target="https://openwho.org/courses/operational-readiness-introduction" TargetMode="Externa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1.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3.xml"/><Relationship Id="rId7" Type="http://schemas.openxmlformats.org/officeDocument/2006/relationships/diagramColors" Target="../diagrams/colors1.xml"/><Relationship Id="rId2" Type="http://schemas.openxmlformats.org/officeDocument/2006/relationships/slideLayout" Target="../slideLayouts/slideLayout15.xml"/><Relationship Id="rId1" Type="http://schemas.openxmlformats.org/officeDocument/2006/relationships/tags" Target="../tags/tag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a:t>
            </a:fld>
            <a:endParaRPr/>
          </a:p>
        </p:txBody>
      </p:sp>
      <p:sp>
        <p:nvSpPr>
          <p:cNvPr id="262" name="Title 2"/>
          <p:cNvSpPr txBox="1">
            <a:spLocks noGrp="1"/>
          </p:cNvSpPr>
          <p:nvPr>
            <p:ph type="title"/>
          </p:nvPr>
        </p:nvSpPr>
        <p:spPr>
          <a:xfrm>
            <a:off x="472210" y="984024"/>
            <a:ext cx="4858125" cy="1921101"/>
          </a:xfrm>
          <a:prstGeom prst="rect">
            <a:avLst/>
          </a:prstGeom>
        </p:spPr>
        <p:txBody>
          <a:bodyPr>
            <a:normAutofit/>
          </a:bodyPr>
          <a:lstStyle>
            <a:lvl1pPr>
              <a:spcBef>
                <a:spcPts val="700"/>
              </a:spcBef>
            </a:lvl1pPr>
          </a:lstStyle>
          <a:p>
            <a:r>
              <a:rPr lang="fr" sz="3600" b="1" dirty="0"/>
              <a:t>Système de gestion des incidents et centres d’opérations d’urgence</a:t>
            </a:r>
            <a:endParaRPr sz="3600" b="1" dirty="0"/>
          </a:p>
        </p:txBody>
      </p:sp>
      <p:sp>
        <p:nvSpPr>
          <p:cNvPr id="263" name="TextBox 7"/>
          <p:cNvSpPr txBox="1"/>
          <p:nvPr/>
        </p:nvSpPr>
        <p:spPr>
          <a:xfrm>
            <a:off x="472210" y="435810"/>
            <a:ext cx="6060707" cy="7078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sz="4000" b="1" dirty="0"/>
              <a:t>A6.1</a:t>
            </a:r>
          </a:p>
        </p:txBody>
      </p:sp>
      <p:sp>
        <p:nvSpPr>
          <p:cNvPr id="264" name="TextBox 10"/>
          <p:cNvSpPr txBox="1"/>
          <p:nvPr/>
        </p:nvSpPr>
        <p:spPr>
          <a:xfrm>
            <a:off x="567709" y="4147146"/>
            <a:ext cx="2333564" cy="3077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latin typeface="+mj-lt"/>
                <a:ea typeface="+mj-ea"/>
                <a:cs typeface="+mj-cs"/>
                <a:sym typeface="Source Sans Pro Regular"/>
              </a:defRPr>
            </a:lvl1pPr>
          </a:lstStyle>
          <a:p>
            <a:r>
              <a:rPr lang="fr-FR" dirty="0"/>
              <a:t>Nom de l’orateur</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10</a:t>
            </a:fld>
            <a:endParaRPr/>
          </a:p>
        </p:txBody>
      </p:sp>
      <p:sp>
        <p:nvSpPr>
          <p:cNvPr id="330" name="Content Placeholder 3"/>
          <p:cNvSpPr txBox="1">
            <a:spLocks noGrp="1"/>
          </p:cNvSpPr>
          <p:nvPr>
            <p:ph type="body" sz="half" idx="1"/>
          </p:nvPr>
        </p:nvSpPr>
        <p:spPr>
          <a:xfrm>
            <a:off x="920166" y="1794386"/>
            <a:ext cx="5229242" cy="3768215"/>
          </a:xfrm>
          <a:prstGeom prst="rect">
            <a:avLst/>
          </a:prstGeom>
          <a:solidFill>
            <a:schemeClr val="accent6">
              <a:lumMod val="20000"/>
              <a:lumOff val="80000"/>
            </a:schemeClr>
          </a:solidFill>
        </p:spPr>
        <p:txBody>
          <a:bodyPr/>
          <a:lstStyle/>
          <a:p>
            <a:pPr marL="254000" indent="-254000">
              <a:spcBef>
                <a:spcPts val="1300"/>
              </a:spcBef>
              <a:buClr>
                <a:schemeClr val="accent3">
                  <a:lumOff val="-6274"/>
                </a:schemeClr>
              </a:buClr>
              <a:defRPr sz="2000"/>
            </a:pPr>
            <a:r>
              <a:rPr lang="fr" sz="2000" dirty="0"/>
              <a:t>Une approche globale et systématique de la gestion des incidents. </a:t>
            </a:r>
          </a:p>
          <a:p>
            <a:pPr marL="254000" indent="-254000">
              <a:spcBef>
                <a:spcPts val="1300"/>
              </a:spcBef>
              <a:buClr>
                <a:schemeClr val="accent3">
                  <a:lumOff val="-6274"/>
                </a:schemeClr>
              </a:buClr>
              <a:defRPr sz="2000"/>
            </a:pPr>
            <a:r>
              <a:rPr lang="fr" sz="2000" dirty="0"/>
              <a:t>Un ensemble de concepts et de principes applicables à tous les types de menace</a:t>
            </a:r>
            <a:r>
              <a:rPr lang="fr-FR" sz="2000" dirty="0"/>
              <a:t>s.</a:t>
            </a:r>
            <a:r>
              <a:rPr lang="fr" sz="2000" dirty="0"/>
              <a:t> </a:t>
            </a:r>
          </a:p>
          <a:p>
            <a:pPr marL="254000" indent="-254000">
              <a:spcBef>
                <a:spcPts val="1300"/>
              </a:spcBef>
              <a:buClr>
                <a:schemeClr val="accent3">
                  <a:lumOff val="-6274"/>
                </a:schemeClr>
              </a:buClr>
              <a:defRPr sz="2000"/>
            </a:pPr>
            <a:r>
              <a:rPr lang="fr" sz="2000" dirty="0"/>
              <a:t>Évolutif, souple et adaptable.</a:t>
            </a:r>
          </a:p>
          <a:p>
            <a:pPr marL="254000" indent="-254000">
              <a:spcBef>
                <a:spcPts val="1300"/>
              </a:spcBef>
              <a:buClr>
                <a:schemeClr val="accent3">
                  <a:lumOff val="-6274"/>
                </a:schemeClr>
              </a:buClr>
              <a:defRPr sz="2000"/>
            </a:pPr>
            <a:r>
              <a:rPr lang="fr" sz="2000" dirty="0"/>
              <a:t>Un ensemble de procédures normalisées de gestion des ressources. 	</a:t>
            </a:r>
          </a:p>
          <a:p>
            <a:pPr marL="254000" indent="-254000">
              <a:spcBef>
                <a:spcPts val="1300"/>
              </a:spcBef>
              <a:buClr>
                <a:schemeClr val="accent3">
                  <a:lumOff val="-6274"/>
                </a:schemeClr>
              </a:buClr>
              <a:defRPr sz="2000"/>
            </a:pPr>
            <a:r>
              <a:rPr lang="fr" sz="2000" dirty="0"/>
              <a:t>Un ensemble de principes essentiels de gestion de la communication et de l’information.</a:t>
            </a:r>
            <a:endParaRPr dirty="0"/>
          </a:p>
        </p:txBody>
      </p:sp>
      <p:grpSp>
        <p:nvGrpSpPr>
          <p:cNvPr id="333" name="Content Placeholder 5"/>
          <p:cNvGrpSpPr/>
          <p:nvPr/>
        </p:nvGrpSpPr>
        <p:grpSpPr>
          <a:xfrm>
            <a:off x="7356475" y="1780191"/>
            <a:ext cx="4405200" cy="3782410"/>
            <a:chOff x="0" y="0"/>
            <a:chExt cx="3699825" cy="3768215"/>
          </a:xfrm>
        </p:grpSpPr>
        <p:sp>
          <p:nvSpPr>
            <p:cNvPr id="331" name="Rectangle"/>
            <p:cNvSpPr/>
            <p:nvPr/>
          </p:nvSpPr>
          <p:spPr>
            <a:xfrm>
              <a:off x="0" y="0"/>
              <a:ext cx="3463925" cy="3768215"/>
            </a:xfrm>
            <a:prstGeom prst="rect">
              <a:avLst/>
            </a:prstGeom>
            <a:solidFill>
              <a:srgbClr val="E2F0D9"/>
            </a:solidFill>
            <a:ln w="12700" cap="flat">
              <a:noFill/>
              <a:miter lim="400000"/>
            </a:ln>
            <a:effectLst/>
          </p:spPr>
          <p:txBody>
            <a:bodyPr wrap="square" lIns="45719" tIns="45719" rIns="45719" bIns="45719" numCol="1" anchor="t">
              <a:noAutofit/>
            </a:bodyPr>
            <a:lstStyle/>
            <a:p>
              <a:pPr defTabSz="289321">
                <a:lnSpc>
                  <a:spcPct val="90000"/>
                </a:lnSpc>
                <a:spcBef>
                  <a:spcPts val="300"/>
                </a:spcBef>
                <a:defRPr sz="2000">
                  <a:latin typeface="+mj-lt"/>
                  <a:ea typeface="+mj-ea"/>
                  <a:cs typeface="+mj-cs"/>
                  <a:sym typeface="Source Sans Pro Regular"/>
                </a:defRPr>
              </a:pPr>
              <a:endParaRPr/>
            </a:p>
          </p:txBody>
        </p:sp>
        <p:sp>
          <p:nvSpPr>
            <p:cNvPr id="332" name="Just an organizational chart…"/>
            <p:cNvSpPr txBox="1"/>
            <p:nvPr/>
          </p:nvSpPr>
          <p:spPr>
            <a:xfrm>
              <a:off x="45719" y="0"/>
              <a:ext cx="3654106" cy="3768215"/>
            </a:xfrm>
            <a:prstGeom prst="rect">
              <a:avLst/>
            </a:prstGeom>
            <a:solidFill>
              <a:schemeClr val="accent2">
                <a:lumMod val="20000"/>
                <a:lumOff val="80000"/>
              </a:schemeClr>
            </a:solid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Autofit/>
            </a:bodyPr>
            <a:lstStyle/>
            <a:p>
              <a:pPr marL="254000" indent="-254000" defTabSz="289321">
                <a:spcBef>
                  <a:spcPts val="1300"/>
                </a:spcBef>
                <a:buClr>
                  <a:schemeClr val="accent3">
                    <a:lumOff val="-6274"/>
                  </a:schemeClr>
                </a:buClr>
                <a:buSzPct val="100000"/>
                <a:buFont typeface="Arial"/>
                <a:buChar char="•"/>
                <a:defRPr sz="2000"/>
              </a:pPr>
              <a:r>
                <a:rPr lang="fr" dirty="0">
                  <a:latin typeface="+mj-lt"/>
                  <a:ea typeface="+mj-ea"/>
                  <a:cs typeface="+mj-cs"/>
                  <a:sym typeface="Source Sans Pro Regular"/>
                </a:rPr>
                <a:t>Un simple organigramme.</a:t>
              </a:r>
            </a:p>
            <a:p>
              <a:pPr marL="254000" indent="-254000" defTabSz="289321">
                <a:spcBef>
                  <a:spcPts val="1300"/>
                </a:spcBef>
                <a:buClr>
                  <a:schemeClr val="accent3">
                    <a:lumOff val="-6274"/>
                  </a:schemeClr>
                </a:buClr>
                <a:buSzPct val="100000"/>
                <a:buFont typeface="Arial"/>
                <a:buChar char="•"/>
                <a:defRPr sz="2000"/>
              </a:pPr>
              <a:r>
                <a:rPr lang="fr" dirty="0">
                  <a:latin typeface="+mj-lt"/>
                  <a:ea typeface="+mj-ea"/>
                  <a:cs typeface="+mj-cs"/>
                  <a:sym typeface="Source Sans Pro Regular"/>
                </a:rPr>
                <a:t>Un système statique. </a:t>
              </a:r>
            </a:p>
            <a:p>
              <a:pPr marL="254000" indent="-254000" defTabSz="289321">
                <a:spcBef>
                  <a:spcPts val="1300"/>
                </a:spcBef>
                <a:buClr>
                  <a:schemeClr val="accent3">
                    <a:lumOff val="-6274"/>
                  </a:schemeClr>
                </a:buClr>
                <a:buSzPct val="100000"/>
                <a:buFont typeface="Arial"/>
                <a:buChar char="•"/>
                <a:defRPr sz="2000"/>
              </a:pPr>
              <a:r>
                <a:rPr lang="fr" dirty="0">
                  <a:latin typeface="+mj-lt"/>
                  <a:ea typeface="+mj-ea"/>
                  <a:cs typeface="+mj-cs"/>
                  <a:sym typeface="Source Sans Pro Regular"/>
                </a:rPr>
                <a:t>Un plan d’intervention.</a:t>
              </a:r>
            </a:p>
            <a:p>
              <a:pPr marL="254000" indent="-254000" defTabSz="289321">
                <a:spcBef>
                  <a:spcPts val="1300"/>
                </a:spcBef>
                <a:buClr>
                  <a:schemeClr val="accent3">
                    <a:lumOff val="-6274"/>
                  </a:schemeClr>
                </a:buClr>
                <a:buSzPct val="100000"/>
                <a:buFont typeface="Arial"/>
                <a:buChar char="•"/>
                <a:defRPr sz="2000"/>
              </a:pPr>
              <a:r>
                <a:rPr lang="fr" dirty="0">
                  <a:latin typeface="+mj-lt"/>
                  <a:ea typeface="+mj-ea"/>
                  <a:cs typeface="+mj-cs"/>
                  <a:sym typeface="Source Sans Pro Regular"/>
                </a:rPr>
                <a:t>Simplement utilisé en cas d’incidents à grande échelle. </a:t>
              </a:r>
            </a:p>
            <a:p>
              <a:pPr marL="254000" indent="-254000" defTabSz="289321">
                <a:spcBef>
                  <a:spcPts val="1300"/>
                </a:spcBef>
                <a:buClr>
                  <a:schemeClr val="accent3">
                    <a:lumOff val="-6274"/>
                  </a:schemeClr>
                </a:buClr>
                <a:buSzPct val="100000"/>
                <a:buFont typeface="Arial"/>
                <a:buChar char="•"/>
                <a:defRPr sz="2000"/>
              </a:pPr>
              <a:r>
                <a:rPr lang="fr" dirty="0">
                  <a:latin typeface="+mj-lt"/>
                  <a:ea typeface="+mj-ea"/>
                  <a:cs typeface="+mj-cs"/>
                  <a:sym typeface="Source Sans Pro Regular"/>
                </a:rPr>
                <a:t>Un système de commande de ressources. </a:t>
              </a:r>
              <a:endParaRPr lang="en-US" dirty="0">
                <a:latin typeface="+mj-lt"/>
                <a:ea typeface="+mj-ea"/>
                <a:cs typeface="+mj-cs"/>
                <a:sym typeface="Source Sans Pro Regular"/>
              </a:endParaRPr>
            </a:p>
            <a:p>
              <a:pPr marL="254000" indent="-254000" defTabSz="289321">
                <a:spcBef>
                  <a:spcPts val="1300"/>
                </a:spcBef>
                <a:buClr>
                  <a:schemeClr val="accent3">
                    <a:lumOff val="-6274"/>
                  </a:schemeClr>
                </a:buClr>
                <a:buSzPct val="100000"/>
                <a:buFont typeface="Arial"/>
                <a:buChar char="•"/>
                <a:defRPr sz="2000"/>
              </a:pPr>
              <a:r>
                <a:rPr lang="fr" dirty="0">
                  <a:latin typeface="+mj-lt"/>
                  <a:ea typeface="+mj-ea"/>
                  <a:cs typeface="+mj-cs"/>
                  <a:sym typeface="Source Sans Pro Regular"/>
                </a:rPr>
                <a:t>Un plan de communication.</a:t>
              </a:r>
            </a:p>
            <a:p>
              <a:pPr marL="254000" indent="-254000" defTabSz="289321">
                <a:lnSpc>
                  <a:spcPct val="80000"/>
                </a:lnSpc>
                <a:spcBef>
                  <a:spcPts val="300"/>
                </a:spcBef>
                <a:buClr>
                  <a:schemeClr val="accent3">
                    <a:lumOff val="-6274"/>
                  </a:schemeClr>
                </a:buClr>
                <a:buSzPct val="100000"/>
                <a:buFont typeface="Arial"/>
                <a:buChar char="•"/>
                <a:defRPr sz="2000">
                  <a:latin typeface="+mj-lt"/>
                  <a:ea typeface="+mj-ea"/>
                  <a:cs typeface="+mj-cs"/>
                  <a:sym typeface="Source Sans Pro Regular"/>
                </a:defRPr>
              </a:pPr>
              <a:endParaRPr lang="en-US" sz="900" dirty="0"/>
            </a:p>
          </p:txBody>
        </p:sp>
      </p:grpSp>
      <p:sp>
        <p:nvSpPr>
          <p:cNvPr id="334" name="Title 1"/>
          <p:cNvSpPr txBox="1">
            <a:spLocks noGrp="1"/>
          </p:cNvSpPr>
          <p:nvPr>
            <p:ph type="title" idx="4294967295"/>
          </p:nvPr>
        </p:nvSpPr>
        <p:spPr>
          <a:xfrm>
            <a:off x="191344" y="2463"/>
            <a:ext cx="5699790" cy="646114"/>
          </a:xfrm>
          <a:prstGeom prst="rect">
            <a:avLst/>
          </a:prstGeom>
        </p:spPr>
        <p:txBody>
          <a:bodyPr>
            <a:normAutofit/>
          </a:bodyPr>
          <a:lstStyle/>
          <a:p>
            <a:r>
              <a:rPr lang="fr" b="1" dirty="0">
                <a:latin typeface="+mj-lt"/>
                <a:cs typeface="Arial"/>
              </a:rPr>
              <a:t>Le SGI en un coup d’œil…</a:t>
            </a:r>
            <a:endParaRPr b="1" dirty="0">
              <a:latin typeface="+mj-lt"/>
            </a:endParaRPr>
          </a:p>
        </p:txBody>
      </p:sp>
      <p:sp>
        <p:nvSpPr>
          <p:cNvPr id="335" name="Straight Arrow Connector 10"/>
          <p:cNvSpPr/>
          <p:nvPr/>
        </p:nvSpPr>
        <p:spPr>
          <a:xfrm>
            <a:off x="6642404" y="2664998"/>
            <a:ext cx="271557" cy="1"/>
          </a:xfrm>
          <a:prstGeom prst="line">
            <a:avLst/>
          </a:prstGeom>
          <a:ln w="28575">
            <a:solidFill>
              <a:srgbClr val="FF0000"/>
            </a:solidFill>
            <a:miter/>
            <a:tailEnd type="triangle"/>
          </a:ln>
        </p:spPr>
        <p:txBody>
          <a:bodyPr lIns="45719" rIns="45719"/>
          <a:lstStyle/>
          <a:p>
            <a:endParaRPr/>
          </a:p>
        </p:txBody>
      </p:sp>
      <p:sp>
        <p:nvSpPr>
          <p:cNvPr id="336" name="Straight Arrow Connector 11"/>
          <p:cNvSpPr/>
          <p:nvPr/>
        </p:nvSpPr>
        <p:spPr>
          <a:xfrm>
            <a:off x="6591921" y="3293014"/>
            <a:ext cx="271557" cy="1"/>
          </a:xfrm>
          <a:prstGeom prst="line">
            <a:avLst/>
          </a:prstGeom>
          <a:ln w="28575">
            <a:solidFill>
              <a:srgbClr val="FF0000"/>
            </a:solidFill>
            <a:miter/>
            <a:tailEnd type="triangle"/>
          </a:ln>
        </p:spPr>
        <p:txBody>
          <a:bodyPr lIns="45719" rIns="45719"/>
          <a:lstStyle/>
          <a:p>
            <a:endParaRPr/>
          </a:p>
        </p:txBody>
      </p:sp>
      <p:sp>
        <p:nvSpPr>
          <p:cNvPr id="337" name="Straight Arrow Connector 12"/>
          <p:cNvSpPr/>
          <p:nvPr/>
        </p:nvSpPr>
        <p:spPr>
          <a:xfrm>
            <a:off x="6591921" y="3708089"/>
            <a:ext cx="271557" cy="1"/>
          </a:xfrm>
          <a:prstGeom prst="line">
            <a:avLst/>
          </a:prstGeom>
          <a:ln w="28575">
            <a:solidFill>
              <a:srgbClr val="FF0000"/>
            </a:solidFill>
            <a:miter/>
            <a:tailEnd type="triangle"/>
          </a:ln>
        </p:spPr>
        <p:txBody>
          <a:bodyPr lIns="45719" rIns="45719"/>
          <a:lstStyle/>
          <a:p>
            <a:endParaRPr/>
          </a:p>
        </p:txBody>
      </p:sp>
      <p:sp>
        <p:nvSpPr>
          <p:cNvPr id="338" name="Straight Arrow Connector 18"/>
          <p:cNvSpPr/>
          <p:nvPr/>
        </p:nvSpPr>
        <p:spPr>
          <a:xfrm>
            <a:off x="6591921" y="4177167"/>
            <a:ext cx="271557" cy="1"/>
          </a:xfrm>
          <a:prstGeom prst="line">
            <a:avLst/>
          </a:prstGeom>
          <a:ln w="28575">
            <a:solidFill>
              <a:srgbClr val="FF0000"/>
            </a:solidFill>
            <a:miter/>
            <a:tailEnd type="triangle"/>
          </a:ln>
        </p:spPr>
        <p:txBody>
          <a:bodyPr lIns="45719" rIns="45719"/>
          <a:lstStyle/>
          <a:p>
            <a:endParaRPr/>
          </a:p>
        </p:txBody>
      </p:sp>
      <p:sp>
        <p:nvSpPr>
          <p:cNvPr id="339" name="Straight Arrow Connector 19"/>
          <p:cNvSpPr/>
          <p:nvPr/>
        </p:nvSpPr>
        <p:spPr>
          <a:xfrm>
            <a:off x="6591921" y="4686356"/>
            <a:ext cx="271557" cy="1"/>
          </a:xfrm>
          <a:prstGeom prst="line">
            <a:avLst/>
          </a:prstGeom>
          <a:ln w="28575">
            <a:solidFill>
              <a:srgbClr val="FF0000"/>
            </a:solidFill>
            <a:miter/>
            <a:tailEnd type="triangle"/>
          </a:ln>
        </p:spPr>
        <p:txBody>
          <a:bodyPr lIns="45719" rIns="45719"/>
          <a:lstStyle/>
          <a:p>
            <a:endParaRPr/>
          </a:p>
        </p:txBody>
      </p:sp>
      <p:sp>
        <p:nvSpPr>
          <p:cNvPr id="15" name="Text Placeholder 3"/>
          <p:cNvSpPr txBox="1">
            <a:spLocks noGrp="1"/>
          </p:cNvSpPr>
          <p:nvPr>
            <p:ph type="body" idx="1"/>
          </p:nvPr>
        </p:nvSpPr>
        <p:spPr>
          <a:xfrm>
            <a:off x="2255291" y="1242841"/>
            <a:ext cx="1833309" cy="484155"/>
          </a:xfrm>
          <a:prstGeom prst="rect">
            <a:avLst/>
          </a:prstGeom>
        </p:spPr>
        <p:txBody>
          <a:bodyPr>
            <a:normAutofit/>
          </a:bodyPr>
          <a:lstStyle>
            <a:lvl1pPr marL="0" indent="0">
              <a:buSzTx/>
              <a:buNone/>
              <a:defRPr sz="2400"/>
            </a:lvl1pPr>
          </a:lstStyle>
          <a:p>
            <a:r>
              <a:rPr lang="fr-FR" sz="2200" b="1" dirty="0"/>
              <a:t>Un SGI est</a:t>
            </a:r>
            <a:endParaRPr sz="2200" b="1" dirty="0"/>
          </a:p>
        </p:txBody>
      </p:sp>
      <p:sp>
        <p:nvSpPr>
          <p:cNvPr id="16" name="Text Placeholder 5"/>
          <p:cNvSpPr txBox="1"/>
          <p:nvPr/>
        </p:nvSpPr>
        <p:spPr>
          <a:xfrm>
            <a:off x="7909895" y="1271479"/>
            <a:ext cx="2357083" cy="4883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lvl1pPr defTabSz="289321">
              <a:lnSpc>
                <a:spcPct val="90000"/>
              </a:lnSpc>
              <a:spcBef>
                <a:spcPts val="300"/>
              </a:spcBef>
              <a:defRPr sz="2400">
                <a:latin typeface="+mj-lt"/>
                <a:ea typeface="+mj-ea"/>
                <a:cs typeface="+mj-cs"/>
                <a:sym typeface="Source Sans Pro Regular"/>
              </a:defRPr>
            </a:lvl1pPr>
          </a:lstStyle>
          <a:p>
            <a:r>
              <a:rPr lang="fr-FR" b="1" dirty="0"/>
              <a:t>Un SGI n’est pas</a:t>
            </a:r>
            <a:endParaRPr b="1" dirty="0"/>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11</a:t>
            </a:fld>
            <a:endParaRPr/>
          </a:p>
        </p:txBody>
      </p:sp>
      <p:sp>
        <p:nvSpPr>
          <p:cNvPr id="346" name="Google Shape;300;p7"/>
          <p:cNvSpPr txBox="1">
            <a:spLocks noGrp="1"/>
          </p:cNvSpPr>
          <p:nvPr>
            <p:ph type="body" sz="half" idx="1"/>
          </p:nvPr>
        </p:nvSpPr>
        <p:spPr>
          <a:xfrm>
            <a:off x="539580" y="1888675"/>
            <a:ext cx="11347451" cy="1870076"/>
          </a:xfrm>
          <a:prstGeom prst="rect">
            <a:avLst/>
          </a:prstGeom>
        </p:spPr>
        <p:txBody>
          <a:bodyPr lIns="134999" tIns="134999" rIns="134999" bIns="134999"/>
          <a:lstStyle>
            <a:lvl1pPr>
              <a:defRPr sz="3600"/>
            </a:lvl1pPr>
          </a:lstStyle>
          <a:p>
            <a:r>
              <a:rPr b="1" dirty="0"/>
              <a:t>2. </a:t>
            </a:r>
            <a:r>
              <a:rPr lang="fr" b="1" dirty="0"/>
              <a:t>Structure organisationnelle du système de gestion des incidents</a:t>
            </a:r>
          </a:p>
          <a:p>
            <a:endParaRPr b="1" dirty="0"/>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12</a:t>
            </a:fld>
            <a:endParaRPr/>
          </a:p>
        </p:txBody>
      </p:sp>
      <p:sp>
        <p:nvSpPr>
          <p:cNvPr id="352" name="TextBox 4"/>
          <p:cNvSpPr txBox="1"/>
          <p:nvPr/>
        </p:nvSpPr>
        <p:spPr>
          <a:xfrm>
            <a:off x="3006966" y="1032673"/>
            <a:ext cx="451985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300">
                <a:solidFill>
                  <a:srgbClr val="002060"/>
                </a:solidFill>
                <a:latin typeface="+mj-lt"/>
                <a:ea typeface="+mj-ea"/>
                <a:cs typeface="+mj-cs"/>
                <a:sym typeface="Source Sans Pro Regular"/>
              </a:defRPr>
            </a:lvl1pPr>
          </a:lstStyle>
          <a:p>
            <a:r>
              <a:t> </a:t>
            </a:r>
          </a:p>
        </p:txBody>
      </p:sp>
      <p:sp>
        <p:nvSpPr>
          <p:cNvPr id="353" name="TextBox 7"/>
          <p:cNvSpPr txBox="1"/>
          <p:nvPr/>
        </p:nvSpPr>
        <p:spPr>
          <a:xfrm>
            <a:off x="3875365" y="3290499"/>
            <a:ext cx="451985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300">
                <a:latin typeface="+mj-lt"/>
                <a:ea typeface="+mj-ea"/>
                <a:cs typeface="+mj-cs"/>
                <a:sym typeface="Source Sans Pro Regular"/>
              </a:defRPr>
            </a:lvl1pPr>
          </a:lstStyle>
          <a:p>
            <a:r>
              <a:t> </a:t>
            </a:r>
          </a:p>
        </p:txBody>
      </p:sp>
      <p:sp>
        <p:nvSpPr>
          <p:cNvPr id="354" name="TextBox 9"/>
          <p:cNvSpPr txBox="1"/>
          <p:nvPr/>
        </p:nvSpPr>
        <p:spPr>
          <a:xfrm>
            <a:off x="6450455" y="2798054"/>
            <a:ext cx="5208145" cy="13234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lgn="ctr">
              <a:defRPr sz="1600">
                <a:latin typeface="+mj-lt"/>
                <a:ea typeface="+mj-ea"/>
                <a:cs typeface="+mj-cs"/>
                <a:sym typeface="Source Sans Pro Regular"/>
              </a:defRPr>
            </a:pPr>
            <a:r>
              <a:rPr lang="fr" sz="1600" dirty="0">
                <a:latin typeface="+mj-lt"/>
                <a:sym typeface="Source Sans Pro Regular"/>
              </a:rPr>
              <a:t>Ce schéma représente la structure organisationnelle normalisée du SGI. Cette structure est évolutive, afin de pouvoir s’adapter à l’ampleur de la situation d’urgence, et peut également être modifiée selon les besoins propres au pays</a:t>
            </a:r>
            <a:r>
              <a:rPr lang="fr" sz="1600" dirty="0">
                <a:latin typeface="Arial" panose="020B0604020202020204" pitchFamily="34" charset="0"/>
                <a:sym typeface="Source Sans Pro Regular"/>
              </a:rPr>
              <a:t>.</a:t>
            </a:r>
            <a:endParaRPr lang="en-US" sz="1600" dirty="0">
              <a:sym typeface="Source Sans Pro Regular"/>
            </a:endParaRPr>
          </a:p>
        </p:txBody>
      </p:sp>
      <p:sp>
        <p:nvSpPr>
          <p:cNvPr id="355" name="Title 8"/>
          <p:cNvSpPr txBox="1">
            <a:spLocks noGrp="1"/>
          </p:cNvSpPr>
          <p:nvPr>
            <p:ph type="title" idx="4294967295"/>
          </p:nvPr>
        </p:nvSpPr>
        <p:spPr>
          <a:xfrm>
            <a:off x="125347" y="15558"/>
            <a:ext cx="8568947" cy="646114"/>
          </a:xfrm>
          <a:prstGeom prst="rect">
            <a:avLst/>
          </a:prstGeom>
        </p:spPr>
        <p:txBody>
          <a:bodyPr/>
          <a:lstStyle/>
          <a:p>
            <a:r>
              <a:rPr lang="fr" b="1" dirty="0"/>
              <a:t>Structure opérationnelle normalisée du SGI</a:t>
            </a:r>
            <a:endParaRPr lang="en-US" b="1" dirty="0"/>
          </a:p>
        </p:txBody>
      </p:sp>
      <p:pic>
        <p:nvPicPr>
          <p:cNvPr id="3" name="Picture 2">
            <a:extLst>
              <a:ext uri="{FF2B5EF4-FFF2-40B4-BE49-F238E27FC236}">
                <a16:creationId xmlns:a16="http://schemas.microsoft.com/office/drawing/2014/main" id="{C2CCD4A9-5922-533E-3E48-CD9E275F94E7}"/>
              </a:ext>
            </a:extLst>
          </p:cNvPr>
          <p:cNvPicPr>
            <a:picLocks noChangeAspect="1"/>
          </p:cNvPicPr>
          <p:nvPr/>
        </p:nvPicPr>
        <p:blipFill rotWithShape="1">
          <a:blip r:embed="rId2"/>
          <a:srcRect l="24630" t="8194" r="24742" b="7695"/>
          <a:stretch/>
        </p:blipFill>
        <p:spPr>
          <a:xfrm>
            <a:off x="125346" y="882015"/>
            <a:ext cx="5361053" cy="5937714"/>
          </a:xfrm>
          <a:prstGeom prst="rect">
            <a:avLst/>
          </a:prstGeom>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13</a:t>
            </a:fld>
            <a:endParaRPr/>
          </a:p>
        </p:txBody>
      </p:sp>
      <p:sp>
        <p:nvSpPr>
          <p:cNvPr id="358" name="Espace réservé du contenu 2"/>
          <p:cNvSpPr txBox="1">
            <a:spLocks noGrp="1"/>
          </p:cNvSpPr>
          <p:nvPr>
            <p:ph type="body" idx="1"/>
          </p:nvPr>
        </p:nvSpPr>
        <p:spPr>
          <a:xfrm>
            <a:off x="4354310" y="1373828"/>
            <a:ext cx="7529514" cy="4915728"/>
          </a:xfrm>
          <a:prstGeom prst="rect">
            <a:avLst/>
          </a:prstGeom>
        </p:spPr>
        <p:txBody>
          <a:bodyPr/>
          <a:lstStyle/>
          <a:p>
            <a:pPr marL="0" indent="0">
              <a:buSzTx/>
              <a:buNone/>
              <a:defRPr sz="2400">
                <a:solidFill>
                  <a:srgbClr val="C00000"/>
                </a:solidFill>
              </a:defRPr>
            </a:pPr>
            <a:endParaRPr b="1" dirty="0"/>
          </a:p>
          <a:p>
            <a:pPr marL="0" indent="0">
              <a:buSzTx/>
              <a:buNone/>
              <a:defRPr sz="2400">
                <a:solidFill>
                  <a:srgbClr val="C00000"/>
                </a:solidFill>
              </a:defRPr>
            </a:pPr>
            <a:r>
              <a:rPr b="1" dirty="0"/>
              <a:t>Note </a:t>
            </a:r>
            <a:r>
              <a:rPr lang="fr-FR" b="1" dirty="0"/>
              <a:t>aux</a:t>
            </a:r>
            <a:r>
              <a:rPr b="1" dirty="0"/>
              <a:t> </a:t>
            </a:r>
            <a:r>
              <a:rPr b="1" dirty="0" err="1"/>
              <a:t>facilitat</a:t>
            </a:r>
            <a:r>
              <a:rPr lang="fr-FR" b="1" dirty="0"/>
              <a:t>eu</a:t>
            </a:r>
            <a:r>
              <a:rPr b="1" dirty="0" err="1"/>
              <a:t>rs</a:t>
            </a:r>
            <a:r>
              <a:rPr b="1" dirty="0"/>
              <a:t>:</a:t>
            </a:r>
            <a:endParaRPr b="1" i="1" dirty="0"/>
          </a:p>
          <a:p>
            <a:pPr marL="0" indent="0">
              <a:buSzTx/>
              <a:buNone/>
              <a:defRPr sz="2400">
                <a:solidFill>
                  <a:srgbClr val="C00000"/>
                </a:solidFill>
              </a:defRPr>
            </a:pPr>
            <a:endParaRPr b="1" i="1" dirty="0"/>
          </a:p>
          <a:p>
            <a:pPr marL="0" indent="0">
              <a:buNone/>
            </a:pPr>
            <a:r>
              <a:rPr lang="fr" sz="2400" dirty="0">
                <a:solidFill>
                  <a:srgbClr val="C00000"/>
                </a:solidFill>
              </a:rPr>
              <a:t>Veuillez insérer ici la structure du SGI de VOTRE pays.</a:t>
            </a:r>
            <a:endParaRPr lang="fr-FR" sz="2400" dirty="0">
              <a:solidFill>
                <a:srgbClr val="C00000"/>
              </a:solidFill>
            </a:endParaRPr>
          </a:p>
        </p:txBody>
      </p:sp>
      <p:sp>
        <p:nvSpPr>
          <p:cNvPr id="359" name="Title 6"/>
          <p:cNvSpPr txBox="1"/>
          <p:nvPr/>
        </p:nvSpPr>
        <p:spPr>
          <a:xfrm>
            <a:off x="266742" y="148129"/>
            <a:ext cx="3553708" cy="156966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nchor="ctr">
            <a:spAutoFit/>
          </a:bodyPr>
          <a:lstStyle/>
          <a:p>
            <a:pPr defTabSz="914400">
              <a:defRPr sz="3200">
                <a:solidFill>
                  <a:srgbClr val="FF0000"/>
                </a:solidFill>
                <a:latin typeface="Source Sans Pro Bold"/>
                <a:ea typeface="Source Sans Pro Bold"/>
                <a:cs typeface="Source Sans Pro Bold"/>
                <a:sym typeface="Source Sans Pro Bold"/>
              </a:defRPr>
            </a:pPr>
            <a:r>
              <a:rPr lang="fr" sz="3200" b="1" dirty="0">
                <a:solidFill>
                  <a:srgbClr val="FFFFFF"/>
                </a:solidFill>
                <a:latin typeface="Source Sans Pro Bold"/>
                <a:ea typeface="Source Sans Pro Bold"/>
                <a:cs typeface="Source Sans Pro Bold"/>
              </a:rPr>
              <a:t>Structure organisationnelle du SGI </a:t>
            </a:r>
            <a:r>
              <a:rPr lang="fr-FR" b="1" dirty="0">
                <a:highlight>
                  <a:srgbClr val="FFFF00"/>
                </a:highlight>
              </a:rPr>
              <a:t>au Pays</a:t>
            </a:r>
            <a:r>
              <a:rPr lang="fr-FR" b="1" dirty="0">
                <a:solidFill>
                  <a:srgbClr val="002060"/>
                </a:solidFill>
                <a:highlight>
                  <a:srgbClr val="FFFF00"/>
                </a:highlight>
              </a:rPr>
              <a:t> </a:t>
            </a:r>
            <a:endParaRPr b="1" dirty="0">
              <a:solidFill>
                <a:srgbClr val="FFFFFF"/>
              </a:solidFill>
            </a:endParaRPr>
          </a:p>
        </p:txBody>
      </p:sp>
      <p:sp>
        <p:nvSpPr>
          <p:cNvPr id="361" name="Rounded Rectangle 6"/>
          <p:cNvSpPr/>
          <p:nvPr/>
        </p:nvSpPr>
        <p:spPr>
          <a:xfrm rot="10800000" flipH="1">
            <a:off x="401655" y="2002602"/>
            <a:ext cx="2446349" cy="93698"/>
          </a:xfrm>
          <a:prstGeom prst="roundRect">
            <a:avLst>
              <a:gd name="adj" fmla="val 38426"/>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14</a:t>
            </a:fld>
            <a:endParaRPr/>
          </a:p>
        </p:txBody>
      </p:sp>
      <p:sp>
        <p:nvSpPr>
          <p:cNvPr id="364" name="Google Shape;300;p7"/>
          <p:cNvSpPr txBox="1">
            <a:spLocks noGrp="1"/>
          </p:cNvSpPr>
          <p:nvPr>
            <p:ph type="body" sz="half" idx="1"/>
          </p:nvPr>
        </p:nvSpPr>
        <p:spPr>
          <a:xfrm>
            <a:off x="616701" y="1784207"/>
            <a:ext cx="11347451" cy="1870076"/>
          </a:xfrm>
          <a:prstGeom prst="rect">
            <a:avLst/>
          </a:prstGeom>
        </p:spPr>
        <p:txBody>
          <a:bodyPr lIns="134999" tIns="134999" rIns="134999" bIns="134999"/>
          <a:lstStyle>
            <a:lvl1pPr>
              <a:defRPr sz="3600"/>
            </a:lvl1pPr>
          </a:lstStyle>
          <a:p>
            <a:r>
              <a:rPr b="1" dirty="0"/>
              <a:t>3. </a:t>
            </a:r>
            <a:r>
              <a:rPr lang="fr" b="1" dirty="0"/>
              <a:t>Rôle du gestionnaire d’incident</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15</a:t>
            </a:fld>
            <a:endParaRPr/>
          </a:p>
        </p:txBody>
      </p:sp>
      <p:sp>
        <p:nvSpPr>
          <p:cNvPr id="367" name="Title 4"/>
          <p:cNvSpPr txBox="1">
            <a:spLocks noGrp="1"/>
          </p:cNvSpPr>
          <p:nvPr>
            <p:ph type="title"/>
          </p:nvPr>
        </p:nvSpPr>
        <p:spPr>
          <a:xfrm>
            <a:off x="388936" y="-144653"/>
            <a:ext cx="3437614" cy="1932377"/>
          </a:xfrm>
          <a:prstGeom prst="rect">
            <a:avLst/>
          </a:prstGeom>
        </p:spPr>
        <p:txBody>
          <a:bodyPr/>
          <a:lstStyle/>
          <a:p>
            <a:pPr defTabSz="914400" eaLnBrk="0" fontAlgn="base" hangingPunct="0">
              <a:spcBef>
                <a:spcPct val="0"/>
              </a:spcBef>
              <a:spcAft>
                <a:spcPct val="0"/>
              </a:spcAft>
            </a:pPr>
            <a:r>
              <a:rPr lang="fr" b="1" dirty="0"/>
              <a:t>Quel est le rôle du gestionnaire d’incident ?</a:t>
            </a:r>
          </a:p>
        </p:txBody>
      </p:sp>
      <p:sp>
        <p:nvSpPr>
          <p:cNvPr id="368" name="Content Placeholder 2"/>
          <p:cNvSpPr txBox="1">
            <a:spLocks noGrp="1"/>
          </p:cNvSpPr>
          <p:nvPr>
            <p:ph type="body" idx="1"/>
          </p:nvPr>
        </p:nvSpPr>
        <p:spPr>
          <a:xfrm>
            <a:off x="4252547" y="1407176"/>
            <a:ext cx="7529514" cy="4688882"/>
          </a:xfrm>
          <a:prstGeom prst="rect">
            <a:avLst/>
          </a:prstGeom>
        </p:spPr>
        <p:txBody>
          <a:bodyPr>
            <a:normAutofit/>
          </a:bodyPr>
          <a:lstStyle/>
          <a:p>
            <a:pPr marL="0" indent="0">
              <a:buNone/>
            </a:pPr>
            <a:r>
              <a:rPr lang="fr" sz="2400" b="1" dirty="0">
                <a:solidFill>
                  <a:srgbClr val="C00000"/>
                </a:solidFill>
              </a:rPr>
              <a:t>Le gestionnaire d’incident :</a:t>
            </a:r>
            <a:endParaRPr lang="fr-FR" sz="2400" b="1" dirty="0">
              <a:solidFill>
                <a:srgbClr val="C00000"/>
              </a:solidFill>
            </a:endParaRPr>
          </a:p>
          <a:p>
            <a:pPr marL="0" indent="0">
              <a:buSzTx/>
              <a:buNone/>
              <a:defRPr sz="2400"/>
            </a:pPr>
            <a:endParaRPr dirty="0"/>
          </a:p>
          <a:p>
            <a:pPr marL="254000" indent="-254000">
              <a:lnSpc>
                <a:spcPct val="100000"/>
              </a:lnSpc>
              <a:buClr>
                <a:srgbClr val="C00000"/>
              </a:buClr>
              <a:defRPr sz="2400"/>
            </a:pPr>
            <a:r>
              <a:rPr lang="fr" sz="2400" dirty="0"/>
              <a:t>Fait office de gestionnaire opérationnel de l’intervention d’urgence.</a:t>
            </a:r>
            <a:endParaRPr lang="en-US" sz="2400" dirty="0"/>
          </a:p>
          <a:p>
            <a:pPr marL="254000" indent="-254000">
              <a:lnSpc>
                <a:spcPct val="100000"/>
              </a:lnSpc>
              <a:buClr>
                <a:srgbClr val="C00000"/>
              </a:buClr>
              <a:defRPr sz="2400"/>
            </a:pPr>
            <a:r>
              <a:rPr lang="fr" sz="2400" dirty="0"/>
              <a:t>Supervise la direction de tous les domaines fonctionnels, en veillant à l’exécution des fonctions essentielles dans le cadre du système de gestion des incidents.</a:t>
            </a:r>
          </a:p>
          <a:p>
            <a:pPr marL="254000" indent="-254000">
              <a:lnSpc>
                <a:spcPct val="100000"/>
              </a:lnSpc>
              <a:buClr>
                <a:srgbClr val="C00000"/>
              </a:buClr>
              <a:defRPr sz="2400"/>
            </a:pPr>
            <a:r>
              <a:rPr lang="fr" sz="2400" dirty="0"/>
              <a:t>Est chargé de déléguer les responsabilités aux autres fonctions essentielles, en conservant la responsabilité directe de toute fonction non déléguée.</a:t>
            </a:r>
          </a:p>
        </p:txBody>
      </p:sp>
      <p:sp>
        <p:nvSpPr>
          <p:cNvPr id="369" name="Rounded Rectangle 3"/>
          <p:cNvSpPr/>
          <p:nvPr/>
        </p:nvSpPr>
        <p:spPr>
          <a:xfrm flipV="1">
            <a:off x="388936" y="1700808"/>
            <a:ext cx="2655040" cy="86916"/>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 grpId="0"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16</a:t>
            </a:fld>
            <a:endParaRPr/>
          </a:p>
        </p:txBody>
      </p:sp>
      <p:sp>
        <p:nvSpPr>
          <p:cNvPr id="375" name="Google Shape;300;p7"/>
          <p:cNvSpPr txBox="1">
            <a:spLocks noGrp="1"/>
          </p:cNvSpPr>
          <p:nvPr>
            <p:ph type="body" sz="quarter" idx="1"/>
          </p:nvPr>
        </p:nvSpPr>
        <p:spPr>
          <a:xfrm>
            <a:off x="2217793" y="1467373"/>
            <a:ext cx="7945538" cy="1870076"/>
          </a:xfrm>
          <a:prstGeom prst="rect">
            <a:avLst/>
          </a:prstGeom>
        </p:spPr>
        <p:txBody>
          <a:bodyPr lIns="134999" tIns="134999" rIns="134999" bIns="134999">
            <a:normAutofit/>
          </a:bodyPr>
          <a:lstStyle>
            <a:lvl1pPr defTabSz="280642">
              <a:spcBef>
                <a:spcPts val="200"/>
              </a:spcBef>
              <a:defRPr sz="3492"/>
            </a:lvl1pPr>
          </a:lstStyle>
          <a:p>
            <a:pPr>
              <a:buSzPts val="2560"/>
            </a:pPr>
            <a:r>
              <a:rPr sz="3600" b="1" dirty="0"/>
              <a:t>4. </a:t>
            </a:r>
            <a:r>
              <a:rPr lang="fr" sz="3600" b="1" dirty="0"/>
              <a:t>Centres d’opérations d’urgence de santé publique (COUSP)</a:t>
            </a:r>
            <a:endParaRPr lang="fr-FR" sz="3600" b="1" dirty="0"/>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17</a:t>
            </a:fld>
            <a:endParaRPr/>
          </a:p>
        </p:txBody>
      </p:sp>
      <p:sp>
        <p:nvSpPr>
          <p:cNvPr id="378" name="Title 11"/>
          <p:cNvSpPr txBox="1">
            <a:spLocks noGrp="1"/>
          </p:cNvSpPr>
          <p:nvPr>
            <p:ph type="title" idx="4294967295"/>
          </p:nvPr>
        </p:nvSpPr>
        <p:spPr>
          <a:xfrm>
            <a:off x="263351" y="28145"/>
            <a:ext cx="3571876" cy="646114"/>
          </a:xfrm>
          <a:prstGeom prst="rect">
            <a:avLst/>
          </a:prstGeom>
        </p:spPr>
        <p:txBody>
          <a:bodyPr/>
          <a:lstStyle/>
          <a:p>
            <a:r>
              <a:rPr lang="fr" b="1" dirty="0"/>
              <a:t>COU et COUSP</a:t>
            </a:r>
            <a:endParaRPr b="1" dirty="0"/>
          </a:p>
        </p:txBody>
      </p:sp>
      <p:sp>
        <p:nvSpPr>
          <p:cNvPr id="379" name="Content Placeholder 12"/>
          <p:cNvSpPr txBox="1">
            <a:spLocks noGrp="1"/>
          </p:cNvSpPr>
          <p:nvPr>
            <p:ph type="body" idx="1"/>
          </p:nvPr>
        </p:nvSpPr>
        <p:spPr>
          <a:xfrm>
            <a:off x="1688767" y="1247000"/>
            <a:ext cx="8912327" cy="4654072"/>
          </a:xfrm>
          <a:prstGeom prst="rect">
            <a:avLst/>
          </a:prstGeom>
        </p:spPr>
        <p:txBody>
          <a:bodyPr/>
          <a:lstStyle/>
          <a:p>
            <a:pPr marL="285750" indent="-285750">
              <a:defRPr sz="2400"/>
            </a:pPr>
            <a:r>
              <a:rPr lang="fr" sz="2400" dirty="0"/>
              <a:t>Un centre d’opérations d’urgence (COU) est un lieu où, dans un contexte d’urgence, le personnel peut se concentrer sur ses principales activités d’intervention, à savoir la planification, la coordination, l’organisation, les achats, l’affectation des ressources, la direction et le contrôle. Il fournit un appui stratégique, logistique et opérationnel aux intervenants et aux organismes d’intervention présents sur le terrain.</a:t>
            </a:r>
          </a:p>
          <a:p>
            <a:pPr marL="285750" indent="-285750">
              <a:defRPr sz="2400"/>
            </a:pPr>
            <a:endParaRPr lang="fr-FR" sz="2400" dirty="0"/>
          </a:p>
          <a:p>
            <a:pPr marL="285750" indent="-285750">
              <a:defRPr sz="2400"/>
            </a:pPr>
            <a:r>
              <a:rPr lang="fr" sz="2400" dirty="0"/>
              <a:t>Un centre d’opérations d’urgence de santé publique (COUSP) est un centre d’opérations d’urgence spécialisé dans le commandement, le contrôle et la coordination des interventions en cas de situation d’urgence impliquant des conséquences et des menaces pour la santé publique. </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18</a:t>
            </a:fld>
            <a:endParaRPr/>
          </a:p>
        </p:txBody>
      </p:sp>
      <p:sp>
        <p:nvSpPr>
          <p:cNvPr id="384" name="Title 11"/>
          <p:cNvSpPr txBox="1">
            <a:spLocks noGrp="1"/>
          </p:cNvSpPr>
          <p:nvPr>
            <p:ph type="title" idx="4294967295"/>
          </p:nvPr>
        </p:nvSpPr>
        <p:spPr>
          <a:xfrm>
            <a:off x="88246" y="0"/>
            <a:ext cx="6482223" cy="646114"/>
          </a:xfrm>
          <a:prstGeom prst="rect">
            <a:avLst/>
          </a:prstGeom>
        </p:spPr>
        <p:txBody>
          <a:bodyPr>
            <a:normAutofit/>
          </a:bodyPr>
          <a:lstStyle/>
          <a:p>
            <a:r>
              <a:rPr lang="fr" b="1" dirty="0"/>
              <a:t>Qu’est-ce qu’un COUSP?</a:t>
            </a:r>
            <a:endParaRPr b="1" dirty="0"/>
          </a:p>
        </p:txBody>
      </p:sp>
      <p:sp>
        <p:nvSpPr>
          <p:cNvPr id="385" name="Content Placeholder 12"/>
          <p:cNvSpPr txBox="1">
            <a:spLocks noGrp="1"/>
          </p:cNvSpPr>
          <p:nvPr>
            <p:ph type="body" idx="1"/>
          </p:nvPr>
        </p:nvSpPr>
        <p:spPr>
          <a:xfrm>
            <a:off x="1101212" y="1263276"/>
            <a:ext cx="10379587" cy="4654072"/>
          </a:xfrm>
          <a:prstGeom prst="rect">
            <a:avLst/>
          </a:prstGeom>
        </p:spPr>
        <p:txBody>
          <a:bodyPr/>
          <a:lstStyle/>
          <a:p>
            <a:pPr marL="0" indent="0">
              <a:lnSpc>
                <a:spcPct val="100000"/>
              </a:lnSpc>
              <a:buNone/>
              <a:defRPr sz="2400"/>
            </a:pPr>
            <a:r>
              <a:rPr lang="fr" sz="2400" b="1" dirty="0">
                <a:solidFill>
                  <a:srgbClr val="C00000"/>
                </a:solidFill>
              </a:rPr>
              <a:t>Un COUSP est un espace qui permet au personnel chargé de la gestion des urgences de santé publique d’appliquer les principes de gestion des incidents et de minimiser les effets des situations d’urgence sur le plan :</a:t>
            </a:r>
            <a:endParaRPr lang="fr-FR" sz="2400" b="1" dirty="0">
              <a:solidFill>
                <a:srgbClr val="C00000"/>
              </a:solidFill>
            </a:endParaRPr>
          </a:p>
          <a:p>
            <a:pPr marL="612000" lvl="2" indent="-360000">
              <a:lnSpc>
                <a:spcPct val="100000"/>
              </a:lnSpc>
              <a:spcBef>
                <a:spcPts val="100"/>
              </a:spcBef>
              <a:buClr>
                <a:srgbClr val="C00000"/>
              </a:buClr>
              <a:defRPr sz="2400"/>
            </a:pPr>
            <a:r>
              <a:rPr lang="fr" sz="2400" dirty="0"/>
              <a:t>Sanitaire ;</a:t>
            </a:r>
          </a:p>
          <a:p>
            <a:pPr marL="612000" lvl="2" indent="-360000">
              <a:lnSpc>
                <a:spcPct val="100000"/>
              </a:lnSpc>
              <a:spcBef>
                <a:spcPts val="100"/>
              </a:spcBef>
              <a:buClr>
                <a:srgbClr val="C00000"/>
              </a:buClr>
              <a:defRPr sz="2400"/>
            </a:pPr>
            <a:r>
              <a:rPr lang="fr" sz="2400" dirty="0"/>
              <a:t>Social ;</a:t>
            </a:r>
          </a:p>
          <a:p>
            <a:pPr marL="612000" lvl="2" indent="-360000">
              <a:lnSpc>
                <a:spcPct val="100000"/>
              </a:lnSpc>
              <a:spcBef>
                <a:spcPts val="100"/>
              </a:spcBef>
              <a:buClr>
                <a:srgbClr val="C00000"/>
              </a:buClr>
              <a:defRPr sz="2400"/>
            </a:pPr>
            <a:r>
              <a:rPr lang="fr" sz="2400" dirty="0"/>
              <a:t>Économique ;</a:t>
            </a:r>
          </a:p>
          <a:p>
            <a:pPr marL="612000" lvl="2" indent="-360000">
              <a:lnSpc>
                <a:spcPct val="100000"/>
              </a:lnSpc>
              <a:spcBef>
                <a:spcPts val="100"/>
              </a:spcBef>
              <a:buClr>
                <a:srgbClr val="C00000"/>
              </a:buClr>
              <a:defRPr sz="2400"/>
            </a:pPr>
            <a:r>
              <a:rPr lang="fr" sz="2400" dirty="0"/>
              <a:t>Environnemental.</a:t>
            </a:r>
            <a:endParaRPr lang="en-US" sz="2400" dirty="0"/>
          </a:p>
        </p:txBody>
      </p:sp>
      <p:pic>
        <p:nvPicPr>
          <p:cNvPr id="386" name="Picture 14" descr="Picture 14"/>
          <p:cNvPicPr>
            <a:picLocks noChangeAspect="1"/>
          </p:cNvPicPr>
          <p:nvPr/>
        </p:nvPicPr>
        <p:blipFill>
          <a:blip r:embed="rId3"/>
          <a:stretch>
            <a:fillRect/>
          </a:stretch>
        </p:blipFill>
        <p:spPr>
          <a:xfrm>
            <a:off x="6439005" y="3431869"/>
            <a:ext cx="4137351" cy="2525669"/>
          </a:xfrm>
          <a:prstGeom prst="rect">
            <a:avLst/>
          </a:prstGeom>
          <a:ln w="12700">
            <a:miter lim="400000"/>
          </a:ln>
        </p:spPr>
      </p:pic>
      <p:sp>
        <p:nvSpPr>
          <p:cNvPr id="7" name="TextBox 1">
            <a:extLst>
              <a:ext uri="{FF2B5EF4-FFF2-40B4-BE49-F238E27FC236}">
                <a16:creationId xmlns:a16="http://schemas.microsoft.com/office/drawing/2014/main" id="{C9EFC0ED-547F-7E40-C3FD-EB7C8F9E55E2}"/>
              </a:ext>
            </a:extLst>
          </p:cNvPr>
          <p:cNvSpPr txBox="1"/>
          <p:nvPr>
            <p:custDataLst>
              <p:tags r:id="rId1"/>
            </p:custDataLst>
          </p:nvPr>
        </p:nvSpPr>
        <p:spPr>
          <a:xfrm>
            <a:off x="683022" y="4949607"/>
            <a:ext cx="3545973" cy="707886"/>
          </a:xfrm>
          <a:prstGeom prst="rect">
            <a:avLst/>
          </a:prstGeom>
          <a:solidFill>
            <a:schemeClr val="accent5">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rtl="0"/>
            <a:r>
              <a:rPr lang="fr" sz="2000" dirty="0">
                <a:solidFill>
                  <a:srgbClr val="000000"/>
                </a:solidFill>
                <a:latin typeface="+mj-lt"/>
                <a:ea typeface="+mj-ea"/>
                <a:cs typeface="+mj-cs"/>
                <a:sym typeface="Source Sans Pro Regular"/>
              </a:rPr>
              <a:t>Un COUSP peut être un espace physique ou virtuel.</a:t>
            </a:r>
            <a:endParaRPr lang="en-GB" sz="2000" dirty="0">
              <a:solidFill>
                <a:srgbClr val="000000"/>
              </a:solidFill>
              <a:latin typeface="+mj-lt"/>
              <a:ea typeface="+mj-ea"/>
              <a:cs typeface="+mj-cs"/>
              <a:sym typeface="Source Sans Pro Regular"/>
            </a:endParaRP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19</a:t>
            </a:fld>
            <a:endParaRPr/>
          </a:p>
        </p:txBody>
      </p:sp>
      <p:sp>
        <p:nvSpPr>
          <p:cNvPr id="406" name="Title 5"/>
          <p:cNvSpPr txBox="1">
            <a:spLocks noGrp="1"/>
          </p:cNvSpPr>
          <p:nvPr>
            <p:ph type="title" idx="4294967295"/>
          </p:nvPr>
        </p:nvSpPr>
        <p:spPr>
          <a:xfrm>
            <a:off x="73509" y="-20445"/>
            <a:ext cx="9415265" cy="646114"/>
          </a:xfrm>
          <a:prstGeom prst="rect">
            <a:avLst/>
          </a:prstGeom>
        </p:spPr>
        <p:txBody>
          <a:bodyPr>
            <a:normAutofit/>
          </a:bodyPr>
          <a:lstStyle/>
          <a:p>
            <a:r>
              <a:rPr lang="fr" b="1" dirty="0"/>
              <a:t>Objectifs et composantes essentielles d’un COUSP</a:t>
            </a:r>
          </a:p>
        </p:txBody>
      </p:sp>
      <p:sp>
        <p:nvSpPr>
          <p:cNvPr id="407" name="Rectangle 1"/>
          <p:cNvSpPr txBox="1"/>
          <p:nvPr/>
        </p:nvSpPr>
        <p:spPr>
          <a:xfrm>
            <a:off x="1034321" y="1140685"/>
            <a:ext cx="9878518" cy="3393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90" tIns="34290" rIns="34290" bIns="34290">
            <a:spAutoFit/>
          </a:bodyPr>
          <a:lstStyle/>
          <a:p>
            <a:r>
              <a:rPr lang="fr" sz="2400" b="1" dirty="0">
                <a:solidFill>
                  <a:srgbClr val="C00000"/>
                </a:solidFill>
              </a:rPr>
              <a:t>Un COUSP répond aux objectifs suivants :</a:t>
            </a:r>
          </a:p>
          <a:p>
            <a:pPr marL="214313" indent="-214313">
              <a:buClr>
                <a:srgbClr val="C00000"/>
              </a:buClr>
              <a:buSzPct val="100000"/>
              <a:buFont typeface="Arial"/>
              <a:buChar char="•"/>
              <a:defRPr sz="2400">
                <a:latin typeface="+mj-lt"/>
                <a:ea typeface="+mj-ea"/>
                <a:cs typeface="+mj-cs"/>
                <a:sym typeface="Source Sans Pro Regular"/>
              </a:defRPr>
            </a:pPr>
            <a:r>
              <a:rPr lang="fr" sz="2400" dirty="0"/>
              <a:t>Améliorer les processus de veille et d’évaluation des risques qui sous-tendent les prises de décisions, la préparation et la coordination des interventions ;</a:t>
            </a:r>
          </a:p>
          <a:p>
            <a:pPr marL="214313" indent="-214313">
              <a:buClr>
                <a:srgbClr val="C00000"/>
              </a:buClr>
              <a:buSzPct val="100000"/>
              <a:buFont typeface="Arial"/>
              <a:buChar char="•"/>
              <a:defRPr sz="2400">
                <a:latin typeface="+mj-lt"/>
                <a:ea typeface="+mj-ea"/>
                <a:cs typeface="+mj-cs"/>
                <a:sym typeface="Source Sans Pro Regular"/>
              </a:defRPr>
            </a:pPr>
            <a:r>
              <a:rPr lang="fr" sz="2400" dirty="0"/>
              <a:t>Servir de centre de surveillance (ou collaborer avec les bureaux de surveillance), de gestion des données et de coordination globale dans le cadre d’une intervention d’urgence.</a:t>
            </a:r>
          </a:p>
          <a:p>
            <a:pPr marL="214313" indent="-214313">
              <a:buClr>
                <a:srgbClr val="C00000"/>
              </a:buClr>
              <a:buSzPct val="100000"/>
              <a:buFont typeface="Arial"/>
              <a:buChar char="•"/>
              <a:defRPr sz="2400">
                <a:latin typeface="+mj-lt"/>
                <a:ea typeface="+mj-ea"/>
                <a:cs typeface="+mj-cs"/>
                <a:sym typeface="Source Sans Pro Regular"/>
              </a:defRPr>
            </a:pPr>
            <a:endParaRPr lang="en-US" sz="2400" dirty="0"/>
          </a:p>
          <a:p>
            <a:r>
              <a:rPr lang="fr" sz="2400" b="1" dirty="0">
                <a:solidFill>
                  <a:srgbClr val="C00000"/>
                </a:solidFill>
              </a:rPr>
              <a:t>Ses composantes essentielles sont les suivantes : </a:t>
            </a:r>
            <a:endParaRPr lang="en-US" sz="2400" b="1" dirty="0">
              <a:solidFill>
                <a:srgbClr val="C00000"/>
              </a:solidFill>
            </a:endParaRPr>
          </a:p>
        </p:txBody>
      </p:sp>
      <p:graphicFrame>
        <p:nvGraphicFramePr>
          <p:cNvPr id="21" name="Content Placeholder 8"/>
          <p:cNvGraphicFramePr>
            <a:graphicFrameLocks/>
          </p:cNvGraphicFramePr>
          <p:nvPr>
            <p:custDataLst>
              <p:tags r:id="rId1"/>
            </p:custDataLst>
            <p:extLst>
              <p:ext uri="{D42A27DB-BD31-4B8C-83A1-F6EECF244321}">
                <p14:modId xmlns:p14="http://schemas.microsoft.com/office/powerpoint/2010/main" val="2989235721"/>
              </p:ext>
            </p:extLst>
          </p:nvPr>
        </p:nvGraphicFramePr>
        <p:xfrm>
          <a:off x="2307963" y="4240566"/>
          <a:ext cx="7331234" cy="240980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a:t>
            </a:fld>
            <a:endParaRPr/>
          </a:p>
        </p:txBody>
      </p:sp>
      <p:sp>
        <p:nvSpPr>
          <p:cNvPr id="267" name="Title 2"/>
          <p:cNvSpPr txBox="1">
            <a:spLocks noGrp="1"/>
          </p:cNvSpPr>
          <p:nvPr>
            <p:ph type="title"/>
          </p:nvPr>
        </p:nvSpPr>
        <p:spPr>
          <a:xfrm>
            <a:off x="479376" y="188639"/>
            <a:ext cx="3264196" cy="1932378"/>
          </a:xfrm>
          <a:prstGeom prst="rect">
            <a:avLst/>
          </a:prstGeom>
        </p:spPr>
        <p:txBody>
          <a:bodyPr/>
          <a:lstStyle/>
          <a:p>
            <a:r>
              <a:rPr b="1" dirty="0"/>
              <a:t>Notes </a:t>
            </a:r>
            <a:r>
              <a:rPr lang="fr-FR" b="1" dirty="0"/>
              <a:t>aux facilitateurs</a:t>
            </a:r>
            <a:endParaRPr b="1" dirty="0"/>
          </a:p>
        </p:txBody>
      </p:sp>
      <p:sp>
        <p:nvSpPr>
          <p:cNvPr id="268" name="Google Shape;308;p8"/>
          <p:cNvSpPr txBox="1">
            <a:spLocks noGrp="1"/>
          </p:cNvSpPr>
          <p:nvPr>
            <p:ph type="body" idx="1"/>
          </p:nvPr>
        </p:nvSpPr>
        <p:spPr>
          <a:xfrm>
            <a:off x="4249739" y="1330002"/>
            <a:ext cx="7223050" cy="4904905"/>
          </a:xfrm>
          <a:prstGeom prst="rect">
            <a:avLst/>
          </a:prstGeom>
        </p:spPr>
        <p:txBody>
          <a:bodyPr lIns="0" tIns="0" rIns="0" bIns="0"/>
          <a:lstStyle/>
          <a:p>
            <a:pPr marL="0" indent="0" algn="just">
              <a:buSzTx/>
              <a:buNone/>
              <a:defRPr sz="2400">
                <a:solidFill>
                  <a:srgbClr val="FF0000"/>
                </a:solidFill>
              </a:defRPr>
            </a:pPr>
            <a:endParaRPr dirty="0">
              <a:solidFill>
                <a:srgbClr val="C00000"/>
              </a:solidFill>
            </a:endParaRPr>
          </a:p>
          <a:p>
            <a:pPr marL="0" indent="0">
              <a:buNone/>
            </a:pPr>
            <a:r>
              <a:rPr lang="fr" sz="2400" dirty="0">
                <a:solidFill>
                  <a:srgbClr val="C00000"/>
                </a:solidFill>
              </a:rPr>
              <a:t>Veillez à prendre connaissance du contenu de cette présentation afin de décider si vous devez ou non l’utiliser dans son intégralité, selon votre contexte, les besoins d’apprentissage ciblés dans ce domaine spécifique, et le temps alloué à la présentation. </a:t>
            </a:r>
          </a:p>
          <a:p>
            <a:pPr marL="0" indent="0">
              <a:buNone/>
            </a:pPr>
            <a:endParaRPr lang="en-US" sz="2400" dirty="0">
              <a:solidFill>
                <a:srgbClr val="C00000"/>
              </a:solidFill>
            </a:endParaRPr>
          </a:p>
          <a:p>
            <a:pPr marL="0" indent="0">
              <a:buNone/>
            </a:pPr>
            <a:r>
              <a:rPr lang="fr" sz="2400" dirty="0">
                <a:solidFill>
                  <a:srgbClr val="C00000"/>
                </a:solidFill>
              </a:rPr>
              <a:t>Cette présentation peut inclure des diapositives supplémentaires contenant des remarques à l’intention des facilitateurs : vous pourrez compléter et/ou personnaliser le contenu de ces diapositives en utilisant des informations adaptées à votre pays.</a:t>
            </a:r>
          </a:p>
        </p:txBody>
      </p:sp>
      <p:sp>
        <p:nvSpPr>
          <p:cNvPr id="269" name="Rounded Rectangle 3"/>
          <p:cNvSpPr/>
          <p:nvPr/>
        </p:nvSpPr>
        <p:spPr>
          <a:xfrm flipV="1">
            <a:off x="389000" y="1700808"/>
            <a:ext cx="2655040" cy="86916"/>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20</a:t>
            </a:fld>
            <a:endParaRPr/>
          </a:p>
        </p:txBody>
      </p:sp>
      <p:sp>
        <p:nvSpPr>
          <p:cNvPr id="412" name="Google Shape;300;p7"/>
          <p:cNvSpPr txBox="1">
            <a:spLocks noGrp="1"/>
          </p:cNvSpPr>
          <p:nvPr>
            <p:ph type="body" sz="half" idx="1"/>
          </p:nvPr>
        </p:nvSpPr>
        <p:spPr>
          <a:xfrm>
            <a:off x="587205" y="1739595"/>
            <a:ext cx="11347451" cy="1870076"/>
          </a:xfrm>
          <a:prstGeom prst="rect">
            <a:avLst/>
          </a:prstGeom>
        </p:spPr>
        <p:txBody>
          <a:bodyPr lIns="134999" tIns="134999" rIns="134999" bIns="134999"/>
          <a:lstStyle>
            <a:lvl1pPr>
              <a:defRPr sz="3600"/>
            </a:lvl1pPr>
          </a:lstStyle>
          <a:p>
            <a:pPr>
              <a:buSzPts val="2560"/>
            </a:pPr>
            <a:r>
              <a:rPr b="1" dirty="0"/>
              <a:t>5. </a:t>
            </a:r>
            <a:r>
              <a:rPr lang="fr" b="1" dirty="0"/>
              <a:t>Rôle des COUSP dans le système de gestion des incidents</a:t>
            </a:r>
            <a:endParaRPr lang="fr-FR" b="1" dirty="0"/>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21</a:t>
            </a:fld>
            <a:endParaRPr/>
          </a:p>
        </p:txBody>
      </p:sp>
      <p:sp>
        <p:nvSpPr>
          <p:cNvPr id="415" name="Title 1"/>
          <p:cNvSpPr txBox="1">
            <a:spLocks noGrp="1"/>
          </p:cNvSpPr>
          <p:nvPr>
            <p:ph type="title"/>
          </p:nvPr>
        </p:nvSpPr>
        <p:spPr>
          <a:xfrm>
            <a:off x="263351" y="116631"/>
            <a:ext cx="3485822" cy="1932378"/>
          </a:xfrm>
          <a:prstGeom prst="rect">
            <a:avLst/>
          </a:prstGeom>
        </p:spPr>
        <p:txBody>
          <a:bodyPr/>
          <a:lstStyle>
            <a:lvl1pPr defTabSz="914238"/>
          </a:lstStyle>
          <a:p>
            <a:r>
              <a:rPr lang="fr" b="1" dirty="0"/>
              <a:t>Rôle des COUSP dans le système de gestion des incidents (1)</a:t>
            </a:r>
            <a:endParaRPr b="1" dirty="0"/>
          </a:p>
        </p:txBody>
      </p:sp>
      <p:sp>
        <p:nvSpPr>
          <p:cNvPr id="416" name="Content Placeholder 2"/>
          <p:cNvSpPr txBox="1">
            <a:spLocks noGrp="1"/>
          </p:cNvSpPr>
          <p:nvPr>
            <p:ph type="body" idx="1"/>
          </p:nvPr>
        </p:nvSpPr>
        <p:spPr>
          <a:xfrm>
            <a:off x="4273550" y="1268759"/>
            <a:ext cx="7529514" cy="5120929"/>
          </a:xfrm>
          <a:prstGeom prst="rect">
            <a:avLst/>
          </a:prstGeom>
        </p:spPr>
        <p:txBody>
          <a:bodyPr/>
          <a:lstStyle/>
          <a:p>
            <a:pPr marL="0" indent="0">
              <a:spcBef>
                <a:spcPts val="0"/>
              </a:spcBef>
              <a:buClr>
                <a:schemeClr val="accent3">
                  <a:lumOff val="-6274"/>
                </a:schemeClr>
              </a:buClr>
              <a:buNone/>
              <a:defRPr sz="2400"/>
            </a:pPr>
            <a:r>
              <a:rPr lang="fr" sz="2400" b="1" dirty="0">
                <a:solidFill>
                  <a:srgbClr val="C00000"/>
                </a:solidFill>
              </a:rPr>
              <a:t>Le COUSP est un espace essentiel pour le système de gestion des incidents durant une situation d’urgence, car il permet d’assurer les activités suivantes : </a:t>
            </a:r>
          </a:p>
          <a:p>
            <a:pPr marL="876300" lvl="1" indent="-342900">
              <a:spcBef>
                <a:spcPts val="0"/>
              </a:spcBef>
              <a:buClr>
                <a:srgbClr val="C00000"/>
              </a:buClr>
              <a:buFont typeface="Arial" panose="020B0604020202020204" pitchFamily="34" charset="0"/>
              <a:buChar char="•"/>
              <a:defRPr sz="2400"/>
            </a:pPr>
            <a:r>
              <a:rPr lang="fr" sz="2400" dirty="0"/>
              <a:t>Coordination des informations et des ressources.</a:t>
            </a:r>
          </a:p>
          <a:p>
            <a:pPr marL="876300" lvl="1" indent="-342900">
              <a:spcBef>
                <a:spcPts val="0"/>
              </a:spcBef>
              <a:buClr>
                <a:srgbClr val="C00000"/>
              </a:buClr>
              <a:buFont typeface="Arial" panose="020B0604020202020204" pitchFamily="34" charset="0"/>
              <a:buChar char="•"/>
              <a:defRPr sz="2400"/>
            </a:pPr>
            <a:r>
              <a:rPr lang="fr" sz="2400" dirty="0"/>
              <a:t>Sensibilisation à la situation auprès de tous les groupes d’intervention.</a:t>
            </a:r>
          </a:p>
          <a:p>
            <a:pPr marL="876300" lvl="1" indent="-342900">
              <a:spcBef>
                <a:spcPts val="0"/>
              </a:spcBef>
              <a:buClr>
                <a:srgbClr val="C00000"/>
              </a:buClr>
              <a:buFont typeface="Arial" panose="020B0604020202020204" pitchFamily="34" charset="0"/>
              <a:buChar char="•"/>
              <a:defRPr sz="2400"/>
            </a:pPr>
            <a:r>
              <a:rPr lang="fr" sz="2400" dirty="0"/>
              <a:t>Prise de décisions exécutives et opérationnelles.</a:t>
            </a:r>
          </a:p>
          <a:p>
            <a:pPr marL="876300" lvl="1" indent="-342900">
              <a:spcBef>
                <a:spcPts val="0"/>
              </a:spcBef>
              <a:buClr>
                <a:srgbClr val="C00000"/>
              </a:buClr>
              <a:buFont typeface="Arial" panose="020B0604020202020204" pitchFamily="34" charset="0"/>
              <a:buChar char="•"/>
              <a:defRPr sz="2400"/>
            </a:pPr>
            <a:r>
              <a:rPr lang="fr" sz="2400" dirty="0"/>
              <a:t>Mise en œuvre de divers plans et procédures.</a:t>
            </a:r>
          </a:p>
          <a:p>
            <a:pPr marL="876300" lvl="1" indent="-342900">
              <a:spcBef>
                <a:spcPts val="0"/>
              </a:spcBef>
              <a:buClr>
                <a:srgbClr val="C00000"/>
              </a:buClr>
              <a:buFont typeface="Arial" panose="020B0604020202020204" pitchFamily="34" charset="0"/>
              <a:buChar char="•"/>
              <a:defRPr sz="2400"/>
            </a:pPr>
            <a:r>
              <a:rPr lang="fr" sz="2400" dirty="0"/>
              <a:t>Formations et exercices.</a:t>
            </a:r>
          </a:p>
          <a:p>
            <a:pPr marL="876300" lvl="1" indent="-342900">
              <a:spcBef>
                <a:spcPts val="0"/>
              </a:spcBef>
              <a:buClr>
                <a:srgbClr val="C00000"/>
              </a:buClr>
              <a:buFont typeface="Arial" panose="020B0604020202020204" pitchFamily="34" charset="0"/>
              <a:buChar char="•"/>
              <a:defRPr sz="2400"/>
            </a:pPr>
            <a:r>
              <a:rPr lang="fr" sz="2400" dirty="0"/>
              <a:t>Suivi et évaluation.</a:t>
            </a:r>
          </a:p>
          <a:p>
            <a:pPr marL="876300" lvl="1" indent="-342900">
              <a:spcBef>
                <a:spcPts val="0"/>
              </a:spcBef>
              <a:buClr>
                <a:srgbClr val="C00000"/>
              </a:buClr>
              <a:buFont typeface="Arial" panose="020B0604020202020204" pitchFamily="34" charset="0"/>
              <a:buChar char="•"/>
              <a:defRPr sz="2400"/>
            </a:pPr>
            <a:r>
              <a:rPr lang="fr" sz="2400" dirty="0"/>
              <a:t>Au SGI en place, chargé de l’intervention opérationnelle en situation d’urgence.</a:t>
            </a:r>
          </a:p>
        </p:txBody>
      </p:sp>
      <p:sp>
        <p:nvSpPr>
          <p:cNvPr id="417" name="Rounded Rectangle 4"/>
          <p:cNvSpPr/>
          <p:nvPr/>
        </p:nvSpPr>
        <p:spPr>
          <a:xfrm flipV="1">
            <a:off x="263351" y="2303356"/>
            <a:ext cx="2655040" cy="86916"/>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22</a:t>
            </a:fld>
            <a:endParaRPr/>
          </a:p>
        </p:txBody>
      </p:sp>
      <p:sp>
        <p:nvSpPr>
          <p:cNvPr id="421" name="Content Placeholder 2"/>
          <p:cNvSpPr txBox="1">
            <a:spLocks noGrp="1"/>
          </p:cNvSpPr>
          <p:nvPr>
            <p:ph type="body" idx="1"/>
          </p:nvPr>
        </p:nvSpPr>
        <p:spPr>
          <a:xfrm>
            <a:off x="4273550" y="1340767"/>
            <a:ext cx="7529514" cy="5048921"/>
          </a:xfrm>
          <a:prstGeom prst="rect">
            <a:avLst/>
          </a:prstGeom>
        </p:spPr>
        <p:txBody>
          <a:bodyPr/>
          <a:lstStyle/>
          <a:p>
            <a:pPr marL="216992" lvl="1" indent="-72331">
              <a:spcBef>
                <a:spcPts val="0"/>
              </a:spcBef>
              <a:buFont typeface="Courier New"/>
              <a:buChar char="o"/>
              <a:defRPr sz="2400"/>
            </a:pPr>
            <a:endParaRPr dirty="0"/>
          </a:p>
          <a:p>
            <a:pPr marL="0" indent="0">
              <a:buNone/>
            </a:pPr>
            <a:r>
              <a:rPr lang="fr" sz="2400" b="1" dirty="0">
                <a:solidFill>
                  <a:srgbClr val="C00000"/>
                </a:solidFill>
              </a:rPr>
              <a:t>Lorsqu’il n’est pas activé, le COUSP effectue les tâches suivantes :</a:t>
            </a:r>
          </a:p>
          <a:p>
            <a:pPr marL="0" indent="0">
              <a:buNone/>
            </a:pPr>
            <a:endParaRPr lang="fr" sz="2400" b="1" dirty="0">
              <a:solidFill>
                <a:srgbClr val="C00000"/>
              </a:solidFill>
            </a:endParaRPr>
          </a:p>
          <a:p>
            <a:pPr marL="876300" lvl="1" indent="-342900">
              <a:spcBef>
                <a:spcPts val="0"/>
              </a:spcBef>
              <a:buClr>
                <a:srgbClr val="C00000"/>
              </a:buClr>
              <a:buFont typeface="Arial" panose="020B0604020202020204" pitchFamily="34" charset="0"/>
              <a:buChar char="•"/>
              <a:defRPr sz="2400"/>
            </a:pPr>
            <a:r>
              <a:rPr lang="fr" sz="2400" dirty="0"/>
              <a:t>Cartographie des risques.</a:t>
            </a:r>
          </a:p>
          <a:p>
            <a:pPr marL="876300" lvl="1" indent="-342900">
              <a:spcBef>
                <a:spcPts val="0"/>
              </a:spcBef>
              <a:buClr>
                <a:srgbClr val="C00000"/>
              </a:buClr>
              <a:buFont typeface="Arial" panose="020B0604020202020204" pitchFamily="34" charset="0"/>
              <a:buChar char="•"/>
              <a:defRPr sz="2400"/>
            </a:pPr>
            <a:r>
              <a:rPr lang="fr" sz="2400" dirty="0"/>
              <a:t>Préparation aux situations d’urgence incluant la mise à jour des plans et des modes opératoires normalisés.</a:t>
            </a:r>
          </a:p>
          <a:p>
            <a:pPr marL="876300" lvl="1" indent="-342900">
              <a:spcBef>
                <a:spcPts val="0"/>
              </a:spcBef>
              <a:buClr>
                <a:srgbClr val="C00000"/>
              </a:buClr>
              <a:buFont typeface="Arial" panose="020B0604020202020204" pitchFamily="34" charset="0"/>
              <a:buChar char="•"/>
              <a:defRPr sz="2400"/>
            </a:pPr>
            <a:r>
              <a:rPr lang="fr" sz="2400" dirty="0"/>
              <a:t>Suivi et évaluation.</a:t>
            </a:r>
          </a:p>
          <a:p>
            <a:pPr marL="876300" lvl="1" indent="-342900">
              <a:spcBef>
                <a:spcPts val="0"/>
              </a:spcBef>
              <a:buClr>
                <a:srgbClr val="C00000"/>
              </a:buClr>
              <a:buFont typeface="Arial" panose="020B0604020202020204" pitchFamily="34" charset="0"/>
              <a:buChar char="•"/>
              <a:defRPr sz="2400"/>
            </a:pPr>
            <a:r>
              <a:rPr lang="fr" sz="2400" dirty="0"/>
              <a:t>Formations et exercices visant à améliorer les futures interventions d’urgence.</a:t>
            </a:r>
          </a:p>
        </p:txBody>
      </p:sp>
      <p:sp>
        <p:nvSpPr>
          <p:cNvPr id="422" name="Rounded Rectangle 4"/>
          <p:cNvSpPr/>
          <p:nvPr/>
        </p:nvSpPr>
        <p:spPr>
          <a:xfrm flipV="1">
            <a:off x="186198" y="2183435"/>
            <a:ext cx="2655040" cy="86916"/>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
        <p:nvSpPr>
          <p:cNvPr id="7" name="Title 1"/>
          <p:cNvSpPr txBox="1">
            <a:spLocks/>
          </p:cNvSpPr>
          <p:nvPr/>
        </p:nvSpPr>
        <p:spPr>
          <a:xfrm>
            <a:off x="201861" y="116146"/>
            <a:ext cx="3485822" cy="19323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914238"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t>Rôle des COUSP dans le système de gestion des incidents (2)</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23</a:t>
            </a:fld>
            <a:endParaRPr/>
          </a:p>
        </p:txBody>
      </p:sp>
      <p:sp>
        <p:nvSpPr>
          <p:cNvPr id="425" name="Title 1"/>
          <p:cNvSpPr txBox="1">
            <a:spLocks noGrp="1"/>
          </p:cNvSpPr>
          <p:nvPr>
            <p:ph type="title"/>
          </p:nvPr>
        </p:nvSpPr>
        <p:spPr>
          <a:xfrm>
            <a:off x="0" y="164587"/>
            <a:ext cx="4353618" cy="1932377"/>
          </a:xfrm>
          <a:prstGeom prst="rect">
            <a:avLst/>
          </a:prstGeom>
        </p:spPr>
        <p:txBody>
          <a:bodyPr>
            <a:noAutofit/>
          </a:bodyPr>
          <a:lstStyle>
            <a:lvl1pPr defTabSz="914238">
              <a:defRPr sz="3000"/>
            </a:lvl1pPr>
          </a:lstStyle>
          <a:p>
            <a:r>
              <a:rPr lang="fr" sz="3200" b="1" dirty="0"/>
              <a:t>Rôle du gestionnaire d’incident vs. responsable de COUSP</a:t>
            </a:r>
            <a:endParaRPr sz="3200" b="1" dirty="0"/>
          </a:p>
        </p:txBody>
      </p:sp>
      <p:sp>
        <p:nvSpPr>
          <p:cNvPr id="426" name="Content Placeholder 2"/>
          <p:cNvSpPr txBox="1">
            <a:spLocks noGrp="1"/>
          </p:cNvSpPr>
          <p:nvPr>
            <p:ph type="body" idx="1"/>
          </p:nvPr>
        </p:nvSpPr>
        <p:spPr>
          <a:xfrm>
            <a:off x="4353618" y="1048167"/>
            <a:ext cx="7529514" cy="5546726"/>
          </a:xfrm>
          <a:prstGeom prst="rect">
            <a:avLst/>
          </a:prstGeom>
        </p:spPr>
        <p:txBody>
          <a:bodyPr/>
          <a:lstStyle/>
          <a:p>
            <a:pPr>
              <a:lnSpc>
                <a:spcPct val="100000"/>
              </a:lnSpc>
              <a:buNone/>
            </a:pPr>
            <a:r>
              <a:rPr lang="fr" sz="2400" b="1" dirty="0">
                <a:solidFill>
                  <a:srgbClr val="C00000"/>
                </a:solidFill>
                <a:latin typeface="Source Sans Pro Bold"/>
                <a:ea typeface="Source Sans Pro Bold"/>
                <a:cs typeface="Source Sans Pro Bold"/>
              </a:rPr>
              <a:t>Rôle du gestionnaire d’incident :</a:t>
            </a:r>
          </a:p>
          <a:p>
            <a:pPr marL="254000" indent="-254000">
              <a:lnSpc>
                <a:spcPct val="100000"/>
              </a:lnSpc>
              <a:buClr>
                <a:srgbClr val="C00000"/>
              </a:buClr>
              <a:buFontTx/>
              <a:buChar char="•"/>
              <a:defRPr sz="2400"/>
            </a:pPr>
            <a:r>
              <a:rPr lang="fr" sz="2400" dirty="0"/>
              <a:t>Assure la gestion des incidents.</a:t>
            </a:r>
          </a:p>
          <a:p>
            <a:pPr marL="254000" indent="-254000">
              <a:lnSpc>
                <a:spcPct val="100000"/>
              </a:lnSpc>
              <a:buClr>
                <a:srgbClr val="C00000"/>
              </a:buClr>
              <a:buFontTx/>
              <a:buChar char="•"/>
              <a:defRPr sz="2400"/>
            </a:pPr>
            <a:r>
              <a:rPr lang="fr" sz="2400" dirty="0"/>
              <a:t>Dispose d’une délégation de pouvoir.</a:t>
            </a:r>
          </a:p>
          <a:p>
            <a:pPr marL="254000" indent="-254000">
              <a:lnSpc>
                <a:spcPct val="100000"/>
              </a:lnSpc>
              <a:buClr>
                <a:srgbClr val="C00000"/>
              </a:buClr>
              <a:buFontTx/>
              <a:buChar char="•"/>
              <a:defRPr sz="2400"/>
            </a:pPr>
            <a:r>
              <a:rPr lang="fr" sz="2400" dirty="0"/>
              <a:t>Assure l’encadrement et l’orientation.</a:t>
            </a:r>
          </a:p>
          <a:p>
            <a:pPr marL="254000" indent="-254000">
              <a:lnSpc>
                <a:spcPct val="100000"/>
              </a:lnSpc>
              <a:buClr>
                <a:srgbClr val="C00000"/>
              </a:buClr>
              <a:buFontTx/>
              <a:buChar char="•"/>
              <a:defRPr sz="2400"/>
            </a:pPr>
            <a:r>
              <a:rPr lang="fr" sz="2400" dirty="0"/>
              <a:t>Rend compte de la situation à la haute direction.</a:t>
            </a:r>
          </a:p>
          <a:p>
            <a:pPr marL="254000" indent="-254000">
              <a:lnSpc>
                <a:spcPct val="100000"/>
              </a:lnSpc>
              <a:buClr>
                <a:srgbClr val="C00000"/>
              </a:buClr>
              <a:buFontTx/>
              <a:buChar char="•"/>
              <a:defRPr sz="2400"/>
            </a:pPr>
            <a:endParaRPr lang="en-US" sz="2400" dirty="0"/>
          </a:p>
          <a:p>
            <a:pPr>
              <a:lnSpc>
                <a:spcPct val="100000"/>
              </a:lnSpc>
              <a:buNone/>
            </a:pPr>
            <a:r>
              <a:rPr lang="fr" sz="2400" b="1" dirty="0">
                <a:solidFill>
                  <a:srgbClr val="C00000"/>
                </a:solidFill>
                <a:latin typeface="Source Sans Pro Bold"/>
                <a:ea typeface="Source Sans Pro Bold"/>
                <a:cs typeface="Source Sans Pro Bold"/>
              </a:rPr>
              <a:t>Rôle du responsable de COU :</a:t>
            </a:r>
            <a:endParaRPr lang="en-US" sz="2400" b="1" dirty="0">
              <a:solidFill>
                <a:srgbClr val="C00000"/>
              </a:solidFill>
              <a:latin typeface="Source Sans Pro Bold"/>
              <a:ea typeface="Source Sans Pro Bold"/>
              <a:cs typeface="Source Sans Pro Bold"/>
            </a:endParaRPr>
          </a:p>
          <a:p>
            <a:pPr marL="254000" indent="-254000">
              <a:lnSpc>
                <a:spcPct val="100000"/>
              </a:lnSpc>
              <a:buClr>
                <a:srgbClr val="C00000"/>
              </a:buClr>
              <a:buFontTx/>
              <a:buChar char="•"/>
              <a:defRPr sz="2400"/>
            </a:pPr>
            <a:r>
              <a:rPr lang="fr" sz="2400" dirty="0"/>
              <a:t>Chargé de l’exploitation et du fonctionnement du lieu accueillant le COUSP.</a:t>
            </a:r>
            <a:endParaRPr lang="en-US" sz="2400" dirty="0"/>
          </a:p>
          <a:p>
            <a:pPr marL="254000" indent="-254000">
              <a:lnSpc>
                <a:spcPct val="100000"/>
              </a:lnSpc>
              <a:buClr>
                <a:srgbClr val="C00000"/>
              </a:buClr>
              <a:buFontTx/>
              <a:buChar char="•"/>
              <a:defRPr sz="2400"/>
            </a:pPr>
            <a:r>
              <a:rPr lang="fr" sz="2400" dirty="0"/>
              <a:t>Contrôle l’efficacité globale des activités de préparation et d’intervention.</a:t>
            </a:r>
            <a:endParaRPr lang="en-US" sz="2400" dirty="0"/>
          </a:p>
          <a:p>
            <a:pPr marL="254000" indent="-254000">
              <a:lnSpc>
                <a:spcPct val="100000"/>
              </a:lnSpc>
              <a:buClr>
                <a:srgbClr val="C00000"/>
              </a:buClr>
              <a:buFontTx/>
              <a:buChar char="•"/>
              <a:defRPr sz="2400"/>
            </a:pPr>
            <a:r>
              <a:rPr lang="fr" sz="2400" dirty="0"/>
              <a:t>Coordonne les activités en mode veille.</a:t>
            </a:r>
            <a:endParaRPr lang="en-US" sz="2400" dirty="0"/>
          </a:p>
        </p:txBody>
      </p:sp>
      <p:sp>
        <p:nvSpPr>
          <p:cNvPr id="427" name="Rounded Rectangle 4"/>
          <p:cNvSpPr/>
          <p:nvPr/>
        </p:nvSpPr>
        <p:spPr>
          <a:xfrm flipV="1">
            <a:off x="354859" y="2053506"/>
            <a:ext cx="2655039" cy="86916"/>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24</a:t>
            </a:fld>
            <a:endParaRPr/>
          </a:p>
        </p:txBody>
      </p:sp>
      <p:sp>
        <p:nvSpPr>
          <p:cNvPr id="432" name="Title 1"/>
          <p:cNvSpPr txBox="1">
            <a:spLocks noGrp="1"/>
          </p:cNvSpPr>
          <p:nvPr>
            <p:ph type="title"/>
          </p:nvPr>
        </p:nvSpPr>
        <p:spPr>
          <a:xfrm>
            <a:off x="388935" y="332655"/>
            <a:ext cx="2953871" cy="1932378"/>
          </a:xfrm>
          <a:prstGeom prst="rect">
            <a:avLst/>
          </a:prstGeom>
        </p:spPr>
        <p:txBody>
          <a:bodyPr/>
          <a:lstStyle>
            <a:lvl1pPr defTabSz="914238"/>
          </a:lstStyle>
          <a:p>
            <a:r>
              <a:rPr b="1" dirty="0" err="1"/>
              <a:t>Objecti</a:t>
            </a:r>
            <a:r>
              <a:rPr lang="fr-FR" b="1" dirty="0"/>
              <a:t>f</a:t>
            </a:r>
            <a:r>
              <a:rPr b="1" dirty="0"/>
              <a:t>s </a:t>
            </a:r>
            <a:r>
              <a:rPr lang="fr-FR" b="1" dirty="0"/>
              <a:t>d’un COUSP</a:t>
            </a:r>
            <a:endParaRPr b="1" dirty="0"/>
          </a:p>
        </p:txBody>
      </p:sp>
      <p:sp>
        <p:nvSpPr>
          <p:cNvPr id="433" name="Content Placeholder 2"/>
          <p:cNvSpPr txBox="1">
            <a:spLocks noGrp="1"/>
          </p:cNvSpPr>
          <p:nvPr>
            <p:ph type="body" idx="1"/>
          </p:nvPr>
        </p:nvSpPr>
        <p:spPr>
          <a:xfrm>
            <a:off x="4273550" y="842962"/>
            <a:ext cx="7318682" cy="5546726"/>
          </a:xfrm>
          <a:prstGeom prst="rect">
            <a:avLst/>
          </a:prstGeom>
        </p:spPr>
        <p:txBody>
          <a:bodyPr/>
          <a:lstStyle/>
          <a:p>
            <a:pPr marL="0" indent="0">
              <a:buNone/>
            </a:pPr>
            <a:r>
              <a:rPr lang="fr" sz="2400" b="1" dirty="0">
                <a:solidFill>
                  <a:srgbClr val="C00000"/>
                </a:solidFill>
              </a:rPr>
              <a:t>Les objectifs d’un COUSP sont les suivants :</a:t>
            </a:r>
          </a:p>
          <a:p>
            <a:pPr marL="0" indent="0">
              <a:lnSpc>
                <a:spcPct val="100000"/>
              </a:lnSpc>
              <a:buNone/>
            </a:pPr>
            <a:endParaRPr lang="en-US" sz="2400" b="1" dirty="0">
              <a:solidFill>
                <a:srgbClr val="C00000"/>
              </a:solidFill>
            </a:endParaRPr>
          </a:p>
          <a:p>
            <a:pPr marL="385763" indent="-385763">
              <a:lnSpc>
                <a:spcPct val="100000"/>
              </a:lnSpc>
              <a:buClr>
                <a:srgbClr val="C00000"/>
              </a:buClr>
              <a:buFontTx/>
              <a:buAutoNum type="arabicPeriod"/>
              <a:defRPr sz="2400"/>
            </a:pPr>
            <a:r>
              <a:rPr lang="fr" sz="2400" dirty="0"/>
              <a:t>Prise de décisions opérationnelles opportunes propres à chaque événement.</a:t>
            </a:r>
            <a:endParaRPr lang="en-US" sz="2400" dirty="0"/>
          </a:p>
          <a:p>
            <a:pPr marL="385763" indent="-385763">
              <a:lnSpc>
                <a:spcPct val="100000"/>
              </a:lnSpc>
              <a:buClr>
                <a:srgbClr val="C00000"/>
              </a:buClr>
              <a:buFontTx/>
              <a:buAutoNum type="arabicPeriod"/>
              <a:defRPr sz="2400"/>
            </a:pPr>
            <a:r>
              <a:rPr lang="fr" sz="2400" dirty="0"/>
              <a:t>Communication et coordination avec les partenaires d’intervention.</a:t>
            </a:r>
          </a:p>
          <a:p>
            <a:pPr marL="385763" indent="-385763">
              <a:lnSpc>
                <a:spcPct val="100000"/>
              </a:lnSpc>
              <a:buClr>
                <a:srgbClr val="C00000"/>
              </a:buClr>
              <a:buFontTx/>
              <a:buAutoNum type="arabicPeriod"/>
              <a:defRPr sz="2400"/>
            </a:pPr>
            <a:r>
              <a:rPr lang="fr" sz="2400" dirty="0"/>
              <a:t>Collecte, analyse et diffusion de données.</a:t>
            </a:r>
          </a:p>
          <a:p>
            <a:pPr marL="385763" indent="-385763">
              <a:lnSpc>
                <a:spcPct val="100000"/>
              </a:lnSpc>
              <a:buClr>
                <a:srgbClr val="C00000"/>
              </a:buClr>
              <a:buFontTx/>
              <a:buAutoNum type="arabicPeriod"/>
              <a:defRPr sz="2400"/>
            </a:pPr>
            <a:r>
              <a:rPr lang="fr" sz="2400" dirty="0"/>
              <a:t>Affectation des ressources.</a:t>
            </a:r>
          </a:p>
          <a:p>
            <a:pPr marL="385763" indent="-385763">
              <a:lnSpc>
                <a:spcPct val="100000"/>
              </a:lnSpc>
              <a:buClr>
                <a:srgbClr val="C00000"/>
              </a:buClr>
              <a:buFontTx/>
              <a:buAutoNum type="arabicPeriod"/>
              <a:defRPr sz="2400"/>
            </a:pPr>
            <a:r>
              <a:rPr lang="fr" sz="2400" dirty="0"/>
              <a:t>Élaboration et diffusion de communications publiques.</a:t>
            </a:r>
          </a:p>
          <a:p>
            <a:pPr marL="385763" indent="-385763">
              <a:lnSpc>
                <a:spcPct val="100000"/>
              </a:lnSpc>
              <a:buClr>
                <a:srgbClr val="C00000"/>
              </a:buClr>
              <a:buFontTx/>
              <a:buAutoNum type="arabicPeriod"/>
              <a:defRPr sz="2400"/>
            </a:pPr>
            <a:r>
              <a:rPr lang="fr" sz="2400" dirty="0"/>
              <a:t>Gestion financière et administrative.</a:t>
            </a:r>
          </a:p>
        </p:txBody>
      </p:sp>
      <p:sp>
        <p:nvSpPr>
          <p:cNvPr id="434" name="Rounded Rectangle 4"/>
          <p:cNvSpPr/>
          <p:nvPr/>
        </p:nvSpPr>
        <p:spPr>
          <a:xfrm flipV="1">
            <a:off x="398401" y="1844824"/>
            <a:ext cx="2655040" cy="86916"/>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 name="Title 1"/>
          <p:cNvSpPr txBox="1">
            <a:spLocks noGrp="1"/>
          </p:cNvSpPr>
          <p:nvPr>
            <p:ph type="title" idx="4294967295"/>
          </p:nvPr>
        </p:nvSpPr>
        <p:spPr>
          <a:xfrm>
            <a:off x="0" y="-169769"/>
            <a:ext cx="7460910" cy="781235"/>
          </a:xfrm>
          <a:prstGeom prst="rect">
            <a:avLst/>
          </a:prstGeom>
        </p:spPr>
        <p:txBody>
          <a:bodyPr>
            <a:noAutofit/>
          </a:bodyPr>
          <a:lstStyle>
            <a:lvl1pPr defTabSz="914238"/>
          </a:lstStyle>
          <a:p>
            <a:r>
              <a:rPr lang="fr" sz="3000" b="1" dirty="0"/>
              <a:t>Fonctions essentielles d’un COUSP</a:t>
            </a:r>
            <a:endParaRPr sz="3000" b="1" dirty="0"/>
          </a:p>
        </p:txBody>
      </p:sp>
      <p:sp>
        <p:nvSpPr>
          <p:cNvPr id="436"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25</a:t>
            </a:fld>
            <a:endParaRPr/>
          </a:p>
        </p:txBody>
      </p:sp>
      <p:sp>
        <p:nvSpPr>
          <p:cNvPr id="437" name="Content Placeholder 2"/>
          <p:cNvSpPr txBox="1">
            <a:spLocks noGrp="1"/>
          </p:cNvSpPr>
          <p:nvPr>
            <p:ph type="body" idx="1"/>
          </p:nvPr>
        </p:nvSpPr>
        <p:spPr>
          <a:xfrm>
            <a:off x="674557" y="816466"/>
            <a:ext cx="10583055" cy="5673885"/>
          </a:xfrm>
          <a:prstGeom prst="rect">
            <a:avLst/>
          </a:prstGeom>
        </p:spPr>
        <p:txBody>
          <a:bodyPr>
            <a:normAutofit/>
          </a:bodyPr>
          <a:lstStyle/>
          <a:p>
            <a:pPr marL="0" indent="0" defTabSz="263283">
              <a:spcBef>
                <a:spcPts val="200"/>
              </a:spcBef>
              <a:buNone/>
              <a:defRPr sz="2184"/>
            </a:pPr>
            <a:r>
              <a:rPr lang="fr" sz="2184" b="1" dirty="0">
                <a:solidFill>
                  <a:srgbClr val="C00000"/>
                </a:solidFill>
              </a:rPr>
              <a:t>Les fonctions essentielles suivantes peuvent être mises en place avec la souplesse nécessaire pour s’adapter à divers incidents, organisations et autorités :</a:t>
            </a:r>
          </a:p>
          <a:p>
            <a:pPr marL="0" indent="0" defTabSz="263283">
              <a:spcBef>
                <a:spcPts val="200"/>
              </a:spcBef>
              <a:buNone/>
              <a:defRPr sz="2184"/>
            </a:pPr>
            <a:endParaRPr lang="fr" sz="2184" b="1" dirty="0">
              <a:solidFill>
                <a:srgbClr val="C00000"/>
              </a:solidFill>
            </a:endParaRPr>
          </a:p>
          <a:p>
            <a:pPr marL="231140" indent="-231140" defTabSz="263283">
              <a:spcBef>
                <a:spcPts val="200"/>
              </a:spcBef>
              <a:buClr>
                <a:srgbClr val="C00000"/>
              </a:buClr>
              <a:defRPr sz="2184">
                <a:solidFill>
                  <a:srgbClr val="FF0000"/>
                </a:solidFill>
              </a:defRPr>
            </a:pPr>
            <a:r>
              <a:rPr lang="fr" sz="2184" dirty="0">
                <a:solidFill>
                  <a:schemeClr val="accent3"/>
                </a:solidFill>
              </a:rPr>
              <a:t>Gestion – </a:t>
            </a:r>
            <a:r>
              <a:rPr lang="fr" sz="2184" dirty="0">
                <a:solidFill>
                  <a:schemeClr val="tx1"/>
                </a:solidFill>
              </a:rPr>
              <a:t>fonction chargée de la gestion globale des incidents ou des événements (assure notamment la coordination de la communication sur les risques et la liaison avec les autres organismes). </a:t>
            </a:r>
            <a:endParaRPr lang="en-US" sz="2184" dirty="0">
              <a:solidFill>
                <a:schemeClr val="tx1"/>
              </a:solidFill>
            </a:endParaRPr>
          </a:p>
          <a:p>
            <a:pPr marL="231140" indent="-231140" defTabSz="263283">
              <a:spcBef>
                <a:spcPts val="200"/>
              </a:spcBef>
              <a:buClr>
                <a:srgbClr val="C00000"/>
              </a:buClr>
              <a:defRPr sz="2184">
                <a:solidFill>
                  <a:srgbClr val="FF0000"/>
                </a:solidFill>
              </a:defRPr>
            </a:pPr>
            <a:r>
              <a:rPr lang="fr" sz="2184" dirty="0">
                <a:solidFill>
                  <a:schemeClr val="accent3"/>
                </a:solidFill>
              </a:rPr>
              <a:t>Opérations – </a:t>
            </a:r>
            <a:r>
              <a:rPr lang="fr" sz="2184" dirty="0">
                <a:solidFill>
                  <a:schemeClr val="tx1"/>
                </a:solidFill>
              </a:rPr>
              <a:t>sur le terrain, cette fonction intervient directement en cas d’incident ou d’événement ; aux niveaux supérieurs, elle assure la coordination et l’orientation technique.</a:t>
            </a:r>
          </a:p>
          <a:p>
            <a:pPr marL="231140" indent="-231140" defTabSz="263283">
              <a:spcBef>
                <a:spcPts val="200"/>
              </a:spcBef>
              <a:buClr>
                <a:srgbClr val="C00000"/>
              </a:buClr>
              <a:defRPr sz="2184">
                <a:solidFill>
                  <a:srgbClr val="FF0000"/>
                </a:solidFill>
              </a:defRPr>
            </a:pPr>
            <a:r>
              <a:rPr lang="fr" sz="2184" dirty="0">
                <a:solidFill>
                  <a:schemeClr val="accent3"/>
                </a:solidFill>
              </a:rPr>
              <a:t>Planification – </a:t>
            </a:r>
            <a:r>
              <a:rPr lang="fr" sz="2184" dirty="0">
                <a:solidFill>
                  <a:schemeClr val="tx1"/>
                </a:solidFill>
              </a:rPr>
              <a:t>collecte de données, analyse et planification des opérations futures en fonction de l’évolution probable de l’incident et des ressources disponibles.</a:t>
            </a:r>
            <a:r>
              <a:rPr lang="fr" sz="2184" dirty="0">
                <a:solidFill>
                  <a:schemeClr val="accent3"/>
                </a:solidFill>
              </a:rPr>
              <a:t> </a:t>
            </a:r>
          </a:p>
          <a:p>
            <a:pPr marL="231140" indent="-231140" defTabSz="263283">
              <a:spcBef>
                <a:spcPts val="200"/>
              </a:spcBef>
              <a:buClr>
                <a:srgbClr val="C00000"/>
              </a:buClr>
              <a:defRPr sz="2184">
                <a:solidFill>
                  <a:srgbClr val="FF0000"/>
                </a:solidFill>
              </a:defRPr>
            </a:pPr>
            <a:r>
              <a:rPr lang="fr" sz="2184" dirty="0">
                <a:solidFill>
                  <a:schemeClr val="accent3"/>
                </a:solidFill>
              </a:rPr>
              <a:t>Logistique – </a:t>
            </a:r>
            <a:r>
              <a:rPr lang="fr" sz="2184" dirty="0">
                <a:solidFill>
                  <a:schemeClr val="tx1"/>
                </a:solidFill>
              </a:rPr>
              <a:t>gestion de toutes les ressources matérielles nécessaires à l’intervention. Cette fonction fournit également des services d’appui aux interventions, tels que des services de santé pour le personnel d’intervention. </a:t>
            </a:r>
            <a:endParaRPr lang="en-US" sz="2184" dirty="0">
              <a:solidFill>
                <a:schemeClr val="tx1"/>
              </a:solidFill>
            </a:endParaRPr>
          </a:p>
          <a:p>
            <a:pPr marL="231140" indent="-231140" defTabSz="263283">
              <a:spcBef>
                <a:spcPts val="200"/>
              </a:spcBef>
              <a:buClr>
                <a:srgbClr val="C00000"/>
              </a:buClr>
              <a:defRPr sz="2184">
                <a:solidFill>
                  <a:srgbClr val="FF0000"/>
                </a:solidFill>
              </a:defRPr>
            </a:pPr>
            <a:r>
              <a:rPr lang="fr" sz="2184" dirty="0">
                <a:solidFill>
                  <a:schemeClr val="accent3"/>
                </a:solidFill>
              </a:rPr>
              <a:t>Finance et administration – </a:t>
            </a:r>
            <a:r>
              <a:rPr lang="fr" sz="2184" dirty="0">
                <a:solidFill>
                  <a:schemeClr val="tx1"/>
                </a:solidFill>
              </a:rPr>
              <a:t>gestion financière ; suivi de l’ensemble des coûts d’intervention ; préparation et suivi du budget ; et création et maintien à jour des registres administratifs.</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26</a:t>
            </a:fld>
            <a:endParaRPr/>
          </a:p>
        </p:txBody>
      </p:sp>
      <p:sp>
        <p:nvSpPr>
          <p:cNvPr id="444" name="Title 1"/>
          <p:cNvSpPr txBox="1">
            <a:spLocks noGrp="1"/>
          </p:cNvSpPr>
          <p:nvPr>
            <p:ph type="title"/>
          </p:nvPr>
        </p:nvSpPr>
        <p:spPr>
          <a:xfrm>
            <a:off x="479376" y="188639"/>
            <a:ext cx="3264196" cy="1932378"/>
          </a:xfrm>
          <a:prstGeom prst="rect">
            <a:avLst/>
          </a:prstGeom>
        </p:spPr>
        <p:txBody>
          <a:bodyPr/>
          <a:lstStyle/>
          <a:p>
            <a:r>
              <a:rPr lang="fr" b="1" dirty="0"/>
              <a:t>Fonctionnement des COUSP</a:t>
            </a:r>
            <a:endParaRPr b="1" dirty="0"/>
          </a:p>
        </p:txBody>
      </p:sp>
      <p:sp>
        <p:nvSpPr>
          <p:cNvPr id="445" name="Content Placeholder 2"/>
          <p:cNvSpPr txBox="1">
            <a:spLocks noGrp="1"/>
          </p:cNvSpPr>
          <p:nvPr>
            <p:ph type="body" idx="1"/>
          </p:nvPr>
        </p:nvSpPr>
        <p:spPr>
          <a:xfrm>
            <a:off x="4273551" y="842962"/>
            <a:ext cx="7151042" cy="5546726"/>
          </a:xfrm>
          <a:prstGeom prst="rect">
            <a:avLst/>
          </a:prstGeom>
        </p:spPr>
        <p:txBody>
          <a:bodyPr>
            <a:normAutofit lnSpcReduction="10000"/>
          </a:bodyPr>
          <a:lstStyle/>
          <a:p>
            <a:pPr marL="0" indent="0">
              <a:buNone/>
            </a:pPr>
            <a:r>
              <a:rPr lang="fr" sz="2600" b="1" dirty="0">
                <a:solidFill>
                  <a:srgbClr val="C00000"/>
                </a:solidFill>
              </a:rPr>
              <a:t>Le fonctionnement des COUSP repose sur trois types de plan : </a:t>
            </a:r>
            <a:endParaRPr lang="fr-FR" sz="2600" b="1" dirty="0">
              <a:solidFill>
                <a:srgbClr val="C00000"/>
              </a:solidFill>
            </a:endParaRPr>
          </a:p>
          <a:p>
            <a:pPr marL="154994" lvl="1" indent="0" defTabSz="286428">
              <a:spcBef>
                <a:spcPts val="200"/>
              </a:spcBef>
              <a:buSzTx/>
              <a:buNone/>
              <a:defRPr sz="2376"/>
            </a:pPr>
            <a:br>
              <a:rPr lang="hu-HU" b="1" dirty="0">
                <a:solidFill>
                  <a:srgbClr val="C00000"/>
                </a:solidFill>
              </a:rPr>
            </a:br>
            <a:r>
              <a:rPr b="1" dirty="0">
                <a:solidFill>
                  <a:srgbClr val="C00000"/>
                </a:solidFill>
              </a:rPr>
              <a:t> </a:t>
            </a:r>
            <a:r>
              <a:rPr lang="fr" sz="2400" dirty="0">
                <a:solidFill>
                  <a:srgbClr val="C00000"/>
                </a:solidFill>
                <a:latin typeface="Arial"/>
              </a:rPr>
              <a:t>1. </a:t>
            </a:r>
            <a:r>
              <a:rPr lang="fr" sz="2400" dirty="0"/>
              <a:t>Plan de COUSP</a:t>
            </a:r>
          </a:p>
          <a:p>
            <a:pPr marL="329188" indent="0">
              <a:buNone/>
            </a:pPr>
            <a:r>
              <a:rPr lang="fr" sz="2400" dirty="0"/>
              <a:t>Décrit la structure, les fonctions et les procédures de fonctionnement d’un COUSP.</a:t>
            </a:r>
          </a:p>
          <a:p>
            <a:pPr marL="329188" indent="0">
              <a:buNone/>
            </a:pPr>
            <a:endParaRPr lang="fr" sz="2400" dirty="0"/>
          </a:p>
          <a:p>
            <a:pPr marL="329188" indent="0">
              <a:buNone/>
            </a:pPr>
            <a:r>
              <a:rPr lang="fr" sz="2400" dirty="0">
                <a:solidFill>
                  <a:srgbClr val="C00000"/>
                </a:solidFill>
              </a:rPr>
              <a:t>2. </a:t>
            </a:r>
            <a:r>
              <a:rPr lang="fr" sz="2400" dirty="0"/>
              <a:t>Plans d’intervention et de gestion spécifiques à chaque événement ou danger.</a:t>
            </a:r>
          </a:p>
          <a:p>
            <a:pPr marL="329188" indent="0">
              <a:buNone/>
            </a:pPr>
            <a:r>
              <a:rPr lang="fr" sz="2400" dirty="0"/>
              <a:t>Fondés sur la liste de menaces et de dangers prioritaires. </a:t>
            </a:r>
          </a:p>
          <a:p>
            <a:pPr marL="329188" indent="0">
              <a:buNone/>
            </a:pPr>
            <a:endParaRPr lang="en-US" sz="2400" dirty="0"/>
          </a:p>
          <a:p>
            <a:pPr marL="329188" indent="0">
              <a:buNone/>
            </a:pPr>
            <a:r>
              <a:rPr lang="fr" sz="2400" dirty="0">
                <a:solidFill>
                  <a:srgbClr val="C00000"/>
                </a:solidFill>
              </a:rPr>
              <a:t>3. </a:t>
            </a:r>
            <a:r>
              <a:rPr lang="fr" sz="2400" dirty="0"/>
              <a:t>Plan d’action en cas d’incident </a:t>
            </a:r>
            <a:endParaRPr lang="en-US" sz="2400" dirty="0"/>
          </a:p>
          <a:p>
            <a:pPr marL="329188" indent="0">
              <a:buNone/>
            </a:pPr>
            <a:r>
              <a:rPr lang="fr" sz="2400" dirty="0"/>
              <a:t>À partir d’une évaluation de l’ampleur et de l’incidence de l’urgence de santé publique ainsi que des ressources et capacités disponibles, les plans d’action permettent une intervention plus efficace.</a:t>
            </a:r>
          </a:p>
        </p:txBody>
      </p:sp>
      <p:sp>
        <p:nvSpPr>
          <p:cNvPr id="446" name="Rounded Rectangle 5"/>
          <p:cNvSpPr/>
          <p:nvPr/>
        </p:nvSpPr>
        <p:spPr>
          <a:xfrm flipV="1">
            <a:off x="479376" y="1700808"/>
            <a:ext cx="2655039" cy="86916"/>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27</a:t>
            </a:fld>
            <a:endParaRPr/>
          </a:p>
        </p:txBody>
      </p:sp>
      <p:sp>
        <p:nvSpPr>
          <p:cNvPr id="449" name="Title 6"/>
          <p:cNvSpPr txBox="1">
            <a:spLocks noGrp="1"/>
          </p:cNvSpPr>
          <p:nvPr>
            <p:ph type="title"/>
          </p:nvPr>
        </p:nvSpPr>
        <p:spPr>
          <a:xfrm>
            <a:off x="438097" y="116631"/>
            <a:ext cx="3264195" cy="1932378"/>
          </a:xfrm>
          <a:prstGeom prst="rect">
            <a:avLst/>
          </a:prstGeom>
        </p:spPr>
        <p:txBody>
          <a:bodyPr/>
          <a:lstStyle/>
          <a:p>
            <a:r>
              <a:rPr lang="fr-FR" b="1" dirty="0"/>
              <a:t>Gestion des COUSP</a:t>
            </a:r>
            <a:endParaRPr b="1" dirty="0"/>
          </a:p>
        </p:txBody>
      </p:sp>
      <p:sp>
        <p:nvSpPr>
          <p:cNvPr id="450" name="Content Placeholder 7"/>
          <p:cNvSpPr txBox="1">
            <a:spLocks noGrp="1"/>
          </p:cNvSpPr>
          <p:nvPr>
            <p:ph type="body" sz="half" idx="1"/>
          </p:nvPr>
        </p:nvSpPr>
        <p:spPr>
          <a:xfrm>
            <a:off x="4273550" y="1628799"/>
            <a:ext cx="7529514" cy="3824785"/>
          </a:xfrm>
          <a:prstGeom prst="rect">
            <a:avLst/>
          </a:prstGeom>
        </p:spPr>
        <p:txBody>
          <a:bodyPr anchor="ctr">
            <a:normAutofit lnSpcReduction="10000"/>
          </a:bodyPr>
          <a:lstStyle/>
          <a:p>
            <a:pPr marL="254000" indent="-254000">
              <a:defRPr sz="2400"/>
            </a:pPr>
            <a:r>
              <a:rPr lang="fr" sz="2400" dirty="0"/>
              <a:t>Le responsable de COUSP est chargé d’assurer le fonctionnement et l’entretien du lieu accueillant le COUSP. </a:t>
            </a:r>
            <a:endParaRPr lang="fr-FR" sz="2400" dirty="0"/>
          </a:p>
          <a:p>
            <a:pPr marL="254000" indent="-254000">
              <a:defRPr sz="2400"/>
            </a:pPr>
            <a:endParaRPr lang="en-US" sz="2400" dirty="0"/>
          </a:p>
          <a:p>
            <a:pPr marL="254000" indent="-254000">
              <a:defRPr sz="2400"/>
            </a:pPr>
            <a:r>
              <a:rPr lang="fr" sz="2400" dirty="0"/>
              <a:t>Il veille à ce que les systèmes, les équipements, les logiciels et les outils d’appui au personnel soient en bon état et opérationnels en cas de besoin.</a:t>
            </a:r>
          </a:p>
          <a:p>
            <a:pPr marL="254000" indent="-254000">
              <a:defRPr sz="2400"/>
            </a:pPr>
            <a:endParaRPr lang="en-US" sz="2400" dirty="0"/>
          </a:p>
          <a:p>
            <a:pPr marL="254000" indent="-254000">
              <a:defRPr sz="2400"/>
            </a:pPr>
            <a:r>
              <a:rPr lang="fr" sz="2400" dirty="0"/>
              <a:t>Il organise les visites, accueille et informe les nouveaux membres du personnel, et assure l’accès au centre si nécessaire. </a:t>
            </a:r>
            <a:endParaRPr lang="en-US" sz="2400" dirty="0"/>
          </a:p>
        </p:txBody>
      </p:sp>
      <p:sp>
        <p:nvSpPr>
          <p:cNvPr id="451" name="Rounded Rectangle 2"/>
          <p:cNvSpPr/>
          <p:nvPr/>
        </p:nvSpPr>
        <p:spPr>
          <a:xfrm flipV="1">
            <a:off x="453443" y="1628799"/>
            <a:ext cx="2655040" cy="86916"/>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28</a:t>
            </a:fld>
            <a:endParaRPr/>
          </a:p>
        </p:txBody>
      </p:sp>
      <p:sp>
        <p:nvSpPr>
          <p:cNvPr id="456" name="Title 6"/>
          <p:cNvSpPr txBox="1">
            <a:spLocks noGrp="1"/>
          </p:cNvSpPr>
          <p:nvPr>
            <p:ph type="title"/>
          </p:nvPr>
        </p:nvSpPr>
        <p:spPr>
          <a:xfrm>
            <a:off x="124914" y="0"/>
            <a:ext cx="3622627" cy="1932378"/>
          </a:xfrm>
          <a:prstGeom prst="rect">
            <a:avLst/>
          </a:prstGeom>
        </p:spPr>
        <p:txBody>
          <a:bodyPr/>
          <a:lstStyle/>
          <a:p>
            <a:r>
              <a:rPr lang="fr" b="1" dirty="0">
                <a:latin typeface="+mj-lt"/>
                <a:cs typeface="Arial"/>
              </a:rPr>
              <a:t>Gestion des COUSP et des SGI</a:t>
            </a:r>
            <a:endParaRPr b="1" dirty="0">
              <a:latin typeface="+mj-lt"/>
            </a:endParaRPr>
          </a:p>
        </p:txBody>
      </p:sp>
      <p:sp>
        <p:nvSpPr>
          <p:cNvPr id="457" name="Content Placeholder 7"/>
          <p:cNvSpPr txBox="1">
            <a:spLocks noGrp="1"/>
          </p:cNvSpPr>
          <p:nvPr>
            <p:ph type="body" idx="1"/>
          </p:nvPr>
        </p:nvSpPr>
        <p:spPr>
          <a:prstGeom prst="rect">
            <a:avLst/>
          </a:prstGeom>
        </p:spPr>
        <p:txBody>
          <a:bodyPr anchor="ctr"/>
          <a:lstStyle/>
          <a:p>
            <a:pPr marL="0" indent="0">
              <a:buNone/>
              <a:defRPr sz="2400"/>
            </a:pPr>
            <a:r>
              <a:rPr lang="fr" sz="2400" dirty="0"/>
              <a:t>Les fonctions de responsable de COUSP et de gestionnaire d’incident sont très différentes et ne peuvent être exercées par la même personne.</a:t>
            </a:r>
          </a:p>
          <a:p>
            <a:pPr marL="0" indent="0">
              <a:buNone/>
              <a:defRPr sz="2400"/>
            </a:pPr>
            <a:endParaRPr lang="en-US" sz="2400" dirty="0"/>
          </a:p>
          <a:p>
            <a:pPr marL="0" indent="0">
              <a:buNone/>
              <a:defRPr sz="2400"/>
            </a:pPr>
            <a:r>
              <a:rPr lang="fr" sz="2400" dirty="0"/>
              <a:t>Vidéo : Emergency Operations Center (EOC), Centers for Disease Control and Prevention (CDC) </a:t>
            </a:r>
            <a:endParaRPr lang="en-US" sz="2400" dirty="0"/>
          </a:p>
          <a:p>
            <a:pPr>
              <a:buSzTx/>
              <a:buNone/>
              <a:defRPr sz="2400"/>
            </a:pPr>
            <a:r>
              <a:rPr u="sng" dirty="0">
                <a:solidFill>
                  <a:srgbClr val="0563C1"/>
                </a:solidFill>
                <a:uFill>
                  <a:solidFill>
                    <a:srgbClr val="0563C1"/>
                  </a:solidFill>
                </a:uFill>
                <a:hlinkClick r:id="rId2"/>
              </a:rPr>
              <a:t>https://www.youtube.com/watch?v=RwtEp84tGYQ</a:t>
            </a:r>
          </a:p>
          <a:p>
            <a:pPr>
              <a:buSzTx/>
              <a:buNone/>
              <a:defRPr sz="2400"/>
            </a:pPr>
            <a:endParaRPr u="sng" dirty="0">
              <a:solidFill>
                <a:srgbClr val="0563C1"/>
              </a:solidFill>
              <a:uFill>
                <a:solidFill>
                  <a:srgbClr val="0563C1"/>
                </a:solidFill>
              </a:uFill>
              <a:hlinkClick r:id="rId2"/>
            </a:endParaRPr>
          </a:p>
          <a:p>
            <a:pPr marL="0" indent="0">
              <a:buSzTx/>
              <a:buNone/>
              <a:defRPr sz="2400"/>
            </a:pPr>
            <a:endParaRPr u="sng" dirty="0">
              <a:solidFill>
                <a:srgbClr val="0563C1"/>
              </a:solidFill>
              <a:uFill>
                <a:solidFill>
                  <a:srgbClr val="0563C1"/>
                </a:solidFill>
              </a:uFill>
              <a:hlinkClick r:id="rId2"/>
            </a:endParaRPr>
          </a:p>
        </p:txBody>
      </p:sp>
      <p:sp>
        <p:nvSpPr>
          <p:cNvPr id="459" name="Rounded Rectangle 3"/>
          <p:cNvSpPr/>
          <p:nvPr/>
        </p:nvSpPr>
        <p:spPr>
          <a:xfrm flipV="1">
            <a:off x="379747" y="1720472"/>
            <a:ext cx="2515176" cy="111824"/>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29</a:t>
            </a:fld>
            <a:endParaRPr/>
          </a:p>
        </p:txBody>
      </p:sp>
      <p:sp>
        <p:nvSpPr>
          <p:cNvPr id="462" name="Google Shape;300;p7"/>
          <p:cNvSpPr txBox="1">
            <a:spLocks noGrp="1"/>
          </p:cNvSpPr>
          <p:nvPr>
            <p:ph type="body" sz="half" idx="1"/>
          </p:nvPr>
        </p:nvSpPr>
        <p:spPr>
          <a:xfrm>
            <a:off x="168448" y="1744152"/>
            <a:ext cx="11808693" cy="1870076"/>
          </a:xfrm>
          <a:prstGeom prst="rect">
            <a:avLst/>
          </a:prstGeom>
        </p:spPr>
        <p:txBody>
          <a:bodyPr lIns="134999" tIns="134999" rIns="134999" bIns="134999"/>
          <a:lstStyle>
            <a:lvl1pPr>
              <a:defRPr sz="3600"/>
            </a:lvl1pPr>
          </a:lstStyle>
          <a:p>
            <a:r>
              <a:rPr b="1" dirty="0"/>
              <a:t>6. D</a:t>
            </a:r>
            <a:r>
              <a:rPr lang="fr-FR" b="1" dirty="0" err="1"/>
              <a:t>onnées</a:t>
            </a:r>
            <a:r>
              <a:rPr lang="fr-FR" b="1" dirty="0"/>
              <a:t> et i</a:t>
            </a:r>
            <a:r>
              <a:rPr b="1" dirty="0" err="1"/>
              <a:t>nformation</a:t>
            </a:r>
            <a:r>
              <a:rPr lang="fr-FR" b="1" dirty="0"/>
              <a:t>s</a:t>
            </a:r>
            <a:endParaRPr b="1" dirty="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a:t>
            </a:fld>
            <a:endParaRPr/>
          </a:p>
        </p:txBody>
      </p:sp>
      <p:sp>
        <p:nvSpPr>
          <p:cNvPr id="274" name="Google Shape;307;p8"/>
          <p:cNvSpPr txBox="1">
            <a:spLocks noGrp="1"/>
          </p:cNvSpPr>
          <p:nvPr>
            <p:ph type="title"/>
          </p:nvPr>
        </p:nvSpPr>
        <p:spPr>
          <a:xfrm>
            <a:off x="388937" y="116631"/>
            <a:ext cx="3264195" cy="1932378"/>
          </a:xfrm>
          <a:prstGeom prst="rect">
            <a:avLst/>
          </a:prstGeom>
        </p:spPr>
        <p:txBody>
          <a:bodyPr lIns="0" tIns="0" rIns="0" bIns="0"/>
          <a:lstStyle/>
          <a:p>
            <a:r>
              <a:rPr b="1" dirty="0"/>
              <a:t>Introduction</a:t>
            </a:r>
          </a:p>
        </p:txBody>
      </p:sp>
      <p:sp>
        <p:nvSpPr>
          <p:cNvPr id="275" name="Google Shape;308;p8"/>
          <p:cNvSpPr txBox="1">
            <a:spLocks noGrp="1"/>
          </p:cNvSpPr>
          <p:nvPr>
            <p:ph type="body" idx="1"/>
          </p:nvPr>
        </p:nvSpPr>
        <p:spPr>
          <a:xfrm>
            <a:off x="4237831" y="1415628"/>
            <a:ext cx="7529514" cy="4616873"/>
          </a:xfrm>
          <a:prstGeom prst="rect">
            <a:avLst/>
          </a:prstGeom>
        </p:spPr>
        <p:txBody>
          <a:bodyPr lIns="0" tIns="0" rIns="0" bIns="0" anchor="t">
            <a:normAutofit lnSpcReduction="10000"/>
          </a:bodyPr>
          <a:lstStyle/>
          <a:p>
            <a:pPr marL="0" indent="0">
              <a:lnSpc>
                <a:spcPct val="100000"/>
              </a:lnSpc>
              <a:spcBef>
                <a:spcPct val="20000"/>
              </a:spcBef>
              <a:spcAft>
                <a:spcPct val="0"/>
              </a:spcAft>
              <a:buNone/>
              <a:defRPr sz="2400"/>
            </a:pPr>
            <a:r>
              <a:rPr lang="fr" dirty="0">
                <a:latin typeface="Segoe UI"/>
                <a:cs typeface="Segoe UI"/>
              </a:rPr>
              <a:t>Cette ressource d’apprentissage fait partie du Kit de formation avancée pour les équipes d’intervention rapide (KIFA EIR), et s’adresse en particulier aux membres des EIR.</a:t>
            </a:r>
          </a:p>
          <a:p>
            <a:pPr marL="0" indent="0">
              <a:lnSpc>
                <a:spcPct val="100000"/>
              </a:lnSpc>
              <a:spcBef>
                <a:spcPct val="20000"/>
              </a:spcBef>
              <a:spcAft>
                <a:spcPct val="0"/>
              </a:spcAft>
              <a:buNone/>
              <a:defRPr sz="2400"/>
            </a:pPr>
            <a:endParaRPr lang="fr" dirty="0">
              <a:latin typeface="Segoe UI"/>
              <a:cs typeface="Segoe UI"/>
            </a:endParaRPr>
          </a:p>
          <a:p>
            <a:pPr marL="0" indent="0">
              <a:lnSpc>
                <a:spcPct val="100000"/>
              </a:lnSpc>
              <a:spcBef>
                <a:spcPct val="20000"/>
              </a:spcBef>
              <a:spcAft>
                <a:spcPct val="0"/>
              </a:spcAft>
              <a:buNone/>
              <a:defRPr sz="2400"/>
            </a:pPr>
            <a:r>
              <a:rPr lang="fr" dirty="0">
                <a:latin typeface="Segoe UI"/>
                <a:cs typeface="Segoe UI"/>
              </a:rPr>
              <a:t>Basé sur une approche tous risques, ce programme vise à doter les membres des EIR des connaissances, des compétences, des attitudes et des outils nécessaires pour détecter rapidement un événement de santé publique et y répondre efficacement. </a:t>
            </a:r>
          </a:p>
          <a:p>
            <a:pPr marL="0" indent="0">
              <a:lnSpc>
                <a:spcPct val="100000"/>
              </a:lnSpc>
              <a:spcBef>
                <a:spcPct val="20000"/>
              </a:spcBef>
              <a:spcAft>
                <a:spcPct val="0"/>
              </a:spcAft>
              <a:buNone/>
              <a:defRPr sz="2400"/>
            </a:pPr>
            <a:endParaRPr lang="fr" dirty="0">
              <a:latin typeface="Segoe UI"/>
              <a:cs typeface="Segoe UI"/>
            </a:endParaRPr>
          </a:p>
          <a:p>
            <a:pPr marL="0" indent="0">
              <a:lnSpc>
                <a:spcPct val="100000"/>
              </a:lnSpc>
              <a:spcBef>
                <a:spcPct val="20000"/>
              </a:spcBef>
              <a:spcAft>
                <a:spcPct val="0"/>
              </a:spcAft>
              <a:buNone/>
              <a:defRPr sz="2400"/>
            </a:pPr>
            <a:r>
              <a:rPr lang="fr" dirty="0">
                <a:latin typeface="Segoe UI"/>
                <a:cs typeface="Segoe UI"/>
              </a:rPr>
              <a:t>Le KIFA EIR est une composante du Programme de Formation des EIR de l’OMS.</a:t>
            </a:r>
          </a:p>
          <a:p>
            <a:pPr marL="0" indent="0">
              <a:buSzTx/>
              <a:buNone/>
              <a:defRPr sz="2400"/>
            </a:pPr>
            <a:endParaRPr dirty="0">
              <a:solidFill>
                <a:srgbClr val="C00000"/>
              </a:solidFill>
            </a:endParaRPr>
          </a:p>
        </p:txBody>
      </p:sp>
      <p:sp>
        <p:nvSpPr>
          <p:cNvPr id="276" name="Rounded Rectangle 2"/>
          <p:cNvSpPr/>
          <p:nvPr/>
        </p:nvSpPr>
        <p:spPr>
          <a:xfrm flipV="1">
            <a:off x="388936" y="1412775"/>
            <a:ext cx="2655040" cy="86916"/>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30</a:t>
            </a:fld>
            <a:endParaRPr/>
          </a:p>
        </p:txBody>
      </p:sp>
      <p:sp>
        <p:nvSpPr>
          <p:cNvPr id="465" name="Title 1"/>
          <p:cNvSpPr txBox="1">
            <a:spLocks noGrp="1"/>
          </p:cNvSpPr>
          <p:nvPr>
            <p:ph type="title"/>
          </p:nvPr>
        </p:nvSpPr>
        <p:spPr>
          <a:xfrm>
            <a:off x="0" y="0"/>
            <a:ext cx="4925037" cy="646113"/>
          </a:xfrm>
          <a:prstGeom prst="rect">
            <a:avLst/>
          </a:prstGeom>
        </p:spPr>
        <p:txBody>
          <a:bodyPr>
            <a:normAutofit/>
          </a:bodyPr>
          <a:lstStyle/>
          <a:p>
            <a:r>
              <a:rPr b="1" dirty="0"/>
              <a:t>D</a:t>
            </a:r>
            <a:r>
              <a:rPr lang="fr-FR" b="1" dirty="0" err="1"/>
              <a:t>onnées</a:t>
            </a:r>
            <a:r>
              <a:rPr lang="fr-FR" b="1" dirty="0"/>
              <a:t> et </a:t>
            </a:r>
            <a:r>
              <a:rPr b="1" dirty="0"/>
              <a:t>information</a:t>
            </a:r>
            <a:r>
              <a:rPr lang="fr-FR" b="1" dirty="0"/>
              <a:t>s</a:t>
            </a:r>
            <a:endParaRPr b="1" dirty="0"/>
          </a:p>
        </p:txBody>
      </p:sp>
      <p:sp>
        <p:nvSpPr>
          <p:cNvPr id="466" name="Content Placeholder 2"/>
          <p:cNvSpPr txBox="1">
            <a:spLocks noGrp="1"/>
          </p:cNvSpPr>
          <p:nvPr>
            <p:ph type="body" sz="half" idx="1"/>
          </p:nvPr>
        </p:nvSpPr>
        <p:spPr>
          <a:xfrm>
            <a:off x="1319806" y="1700788"/>
            <a:ext cx="4441897" cy="4654072"/>
          </a:xfrm>
          <a:prstGeom prst="rect">
            <a:avLst/>
          </a:prstGeom>
        </p:spPr>
        <p:txBody>
          <a:bodyPr/>
          <a:lstStyle>
            <a:lvl1pPr marL="0" indent="0">
              <a:buSzTx/>
              <a:buNone/>
              <a:defRPr sz="2400"/>
            </a:lvl1pPr>
          </a:lstStyle>
          <a:p>
            <a:r>
              <a:rPr lang="fr" dirty="0"/>
              <a:t>Le système d’information du COUSP a pour objectif d’améliorer la disponibilité, l’accessibilité, la qualité, l’actualité et l’utilité des données relatives aux opérations. Il doit appuyer toutes les fonctions du COUSP et respecter les principes de sécurité et de confidentialité des données. </a:t>
            </a:r>
          </a:p>
        </p:txBody>
      </p:sp>
      <p:pic>
        <p:nvPicPr>
          <p:cNvPr id="467" name="Picture 6" descr="Picture 6"/>
          <p:cNvPicPr>
            <a:picLocks noChangeAspect="1"/>
          </p:cNvPicPr>
          <p:nvPr/>
        </p:nvPicPr>
        <p:blipFill>
          <a:blip r:embed="rId3"/>
          <a:stretch>
            <a:fillRect/>
          </a:stretch>
        </p:blipFill>
        <p:spPr>
          <a:xfrm>
            <a:off x="5820421" y="1700788"/>
            <a:ext cx="4570575" cy="3312394"/>
          </a:xfrm>
          <a:prstGeom prst="rect">
            <a:avLst/>
          </a:prstGeom>
          <a:ln w="12700">
            <a:miter lim="400000"/>
          </a:ln>
        </p:spPr>
      </p:pic>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31</a:t>
            </a:fld>
            <a:endParaRPr/>
          </a:p>
        </p:txBody>
      </p:sp>
      <p:sp>
        <p:nvSpPr>
          <p:cNvPr id="472" name="Title 1"/>
          <p:cNvSpPr txBox="1">
            <a:spLocks noGrp="1"/>
          </p:cNvSpPr>
          <p:nvPr>
            <p:ph type="title"/>
          </p:nvPr>
        </p:nvSpPr>
        <p:spPr>
          <a:xfrm>
            <a:off x="388936" y="483549"/>
            <a:ext cx="3264196" cy="1577299"/>
          </a:xfrm>
          <a:prstGeom prst="rect">
            <a:avLst/>
          </a:prstGeom>
        </p:spPr>
        <p:txBody>
          <a:bodyPr/>
          <a:lstStyle/>
          <a:p>
            <a:r>
              <a:rPr lang="fr" b="1" dirty="0"/>
              <a:t>Systèmes d’information </a:t>
            </a:r>
            <a:br>
              <a:rPr lang="fr" b="1" dirty="0"/>
            </a:br>
            <a:r>
              <a:rPr lang="fr" b="1" dirty="0"/>
              <a:t>et normes</a:t>
            </a:r>
            <a:endParaRPr b="1" dirty="0"/>
          </a:p>
        </p:txBody>
      </p:sp>
      <p:sp>
        <p:nvSpPr>
          <p:cNvPr id="473" name="Content Placeholder 2"/>
          <p:cNvSpPr txBox="1">
            <a:spLocks noGrp="1"/>
          </p:cNvSpPr>
          <p:nvPr>
            <p:ph type="body" idx="1"/>
          </p:nvPr>
        </p:nvSpPr>
        <p:spPr>
          <a:xfrm>
            <a:off x="4357211" y="1068646"/>
            <a:ext cx="7529514" cy="4976913"/>
          </a:xfrm>
          <a:prstGeom prst="rect">
            <a:avLst/>
          </a:prstGeom>
        </p:spPr>
        <p:txBody>
          <a:bodyPr/>
          <a:lstStyle/>
          <a:p>
            <a:pPr marL="0" indent="0">
              <a:buNone/>
            </a:pPr>
            <a:r>
              <a:rPr lang="fr" sz="2400" dirty="0"/>
              <a:t>Le système d’information du COUSP doit être intégré avec fluidité aux autres systèmes d’information nationaux pertinents.</a:t>
            </a:r>
            <a:endParaRPr lang="en-US" sz="2400" dirty="0"/>
          </a:p>
          <a:p>
            <a:pPr marL="0" indent="0">
              <a:buNone/>
            </a:pPr>
            <a:endParaRPr lang="en-US" sz="2400" dirty="0">
              <a:latin typeface="Arial"/>
              <a:cs typeface="Arial"/>
            </a:endParaRPr>
          </a:p>
          <a:p>
            <a:pPr marL="0" indent="0">
              <a:buNone/>
              <a:defRPr sz="2400"/>
            </a:pPr>
            <a:r>
              <a:rPr lang="fr" sz="2400" b="1" dirty="0">
                <a:solidFill>
                  <a:srgbClr val="C00000"/>
                </a:solidFill>
              </a:rPr>
              <a:t>Le système d’information d’un COUSP possède six composantes :</a:t>
            </a:r>
          </a:p>
          <a:p>
            <a:pPr marL="0" indent="0">
              <a:buNone/>
              <a:defRPr sz="2400"/>
            </a:pPr>
            <a:endParaRPr lang="fr" sz="2400" b="1" dirty="0">
              <a:solidFill>
                <a:srgbClr val="C00000"/>
              </a:solidFill>
            </a:endParaRPr>
          </a:p>
          <a:p>
            <a:pPr marL="398661" lvl="1" indent="-254000">
              <a:spcBef>
                <a:spcPts val="100"/>
              </a:spcBef>
              <a:buClr>
                <a:srgbClr val="C00000"/>
              </a:buClr>
              <a:buFontTx/>
              <a:buAutoNum type="arabicPeriod"/>
              <a:defRPr sz="2400"/>
            </a:pPr>
            <a:r>
              <a:rPr lang="fr" sz="2400" dirty="0"/>
              <a:t>Resources </a:t>
            </a:r>
          </a:p>
          <a:p>
            <a:pPr marL="398661" lvl="1" indent="-254000">
              <a:spcBef>
                <a:spcPts val="100"/>
              </a:spcBef>
              <a:buClr>
                <a:srgbClr val="C00000"/>
              </a:buClr>
              <a:buFontTx/>
              <a:buAutoNum type="arabicPeriod"/>
              <a:defRPr sz="2400"/>
            </a:pPr>
            <a:r>
              <a:rPr lang="fr" sz="2400" dirty="0"/>
              <a:t>Indicateurs</a:t>
            </a:r>
          </a:p>
          <a:p>
            <a:pPr marL="398661" lvl="1" indent="-254000">
              <a:spcBef>
                <a:spcPts val="100"/>
              </a:spcBef>
              <a:buClr>
                <a:srgbClr val="C00000"/>
              </a:buClr>
              <a:buFontTx/>
              <a:buAutoNum type="arabicPeriod"/>
              <a:defRPr sz="2400"/>
            </a:pPr>
            <a:r>
              <a:rPr lang="fr" sz="2400" dirty="0"/>
              <a:t>Sources de données </a:t>
            </a:r>
            <a:endParaRPr lang="en-US" sz="2400" dirty="0"/>
          </a:p>
          <a:p>
            <a:pPr marL="398661" lvl="1" indent="-254000">
              <a:spcBef>
                <a:spcPts val="100"/>
              </a:spcBef>
              <a:buClr>
                <a:srgbClr val="C00000"/>
              </a:buClr>
              <a:buFontTx/>
              <a:buAutoNum type="arabicPeriod"/>
              <a:defRPr sz="2400"/>
            </a:pPr>
            <a:r>
              <a:rPr lang="fr" sz="2400" dirty="0"/>
              <a:t>Gestion des données </a:t>
            </a:r>
            <a:endParaRPr lang="en-US" sz="2400" dirty="0"/>
          </a:p>
          <a:p>
            <a:pPr marL="398661" lvl="1" indent="-254000">
              <a:spcBef>
                <a:spcPts val="100"/>
              </a:spcBef>
              <a:buClr>
                <a:srgbClr val="C00000"/>
              </a:buClr>
              <a:buFontTx/>
              <a:buAutoNum type="arabicPeriod"/>
              <a:defRPr sz="2400"/>
            </a:pPr>
            <a:r>
              <a:rPr lang="fr" sz="2400" dirty="0"/>
              <a:t>Plateforme collaborative de partage d’information</a:t>
            </a:r>
          </a:p>
          <a:p>
            <a:pPr marL="398661" lvl="1" indent="-254000">
              <a:spcBef>
                <a:spcPts val="100"/>
              </a:spcBef>
              <a:buClr>
                <a:srgbClr val="C00000"/>
              </a:buClr>
              <a:buFontTx/>
              <a:buAutoNum type="arabicPeriod"/>
              <a:defRPr sz="2400"/>
            </a:pPr>
            <a:r>
              <a:rPr lang="fr" sz="2400" dirty="0"/>
              <a:t>Produits d’information</a:t>
            </a:r>
          </a:p>
        </p:txBody>
      </p:sp>
      <p:sp>
        <p:nvSpPr>
          <p:cNvPr id="474" name="Rounded Rectangle 4"/>
          <p:cNvSpPr/>
          <p:nvPr/>
        </p:nvSpPr>
        <p:spPr>
          <a:xfrm flipV="1">
            <a:off x="388936" y="2060848"/>
            <a:ext cx="2250681" cy="65131"/>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8"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32</a:t>
            </a:fld>
            <a:endParaRPr/>
          </a:p>
        </p:txBody>
      </p:sp>
      <p:sp>
        <p:nvSpPr>
          <p:cNvPr id="479" name="Title 1"/>
          <p:cNvSpPr txBox="1">
            <a:spLocks noGrp="1"/>
          </p:cNvSpPr>
          <p:nvPr>
            <p:ph type="title"/>
          </p:nvPr>
        </p:nvSpPr>
        <p:spPr>
          <a:xfrm>
            <a:off x="266208" y="-1466"/>
            <a:ext cx="4695536" cy="646113"/>
          </a:xfrm>
          <a:prstGeom prst="rect">
            <a:avLst/>
          </a:prstGeom>
        </p:spPr>
        <p:txBody>
          <a:bodyPr>
            <a:normAutofit/>
          </a:bodyPr>
          <a:lstStyle/>
          <a:p>
            <a:r>
              <a:rPr lang="fr-FR" b="1" dirty="0"/>
              <a:t>R</a:t>
            </a:r>
            <a:r>
              <a:rPr b="1" dirty="0"/>
              <a:t>e</a:t>
            </a:r>
            <a:r>
              <a:rPr lang="fr-FR" b="1" dirty="0"/>
              <a:t>s</a:t>
            </a:r>
            <a:r>
              <a:rPr b="1" dirty="0"/>
              <a:t>sources</a:t>
            </a:r>
            <a:r>
              <a:rPr lang="fr-FR" b="1" dirty="0"/>
              <a:t> humaines</a:t>
            </a:r>
            <a:endParaRPr b="1" dirty="0"/>
          </a:p>
        </p:txBody>
      </p:sp>
      <p:sp>
        <p:nvSpPr>
          <p:cNvPr id="480" name="Content Placeholder 2"/>
          <p:cNvSpPr txBox="1">
            <a:spLocks noGrp="1"/>
          </p:cNvSpPr>
          <p:nvPr>
            <p:ph type="body" sz="half" idx="1"/>
          </p:nvPr>
        </p:nvSpPr>
        <p:spPr>
          <a:xfrm>
            <a:off x="997519" y="1569305"/>
            <a:ext cx="5487097" cy="3927033"/>
          </a:xfrm>
          <a:prstGeom prst="rect">
            <a:avLst/>
          </a:prstGeom>
        </p:spPr>
        <p:txBody>
          <a:bodyPr/>
          <a:lstStyle/>
          <a:p>
            <a:pPr marL="254000" indent="-254000">
              <a:defRPr sz="2400"/>
            </a:pPr>
            <a:r>
              <a:rPr lang="fr" sz="2400" dirty="0"/>
              <a:t>Pour fonctionner correctement, les COUSP requièrent un personnel formé et compétent. </a:t>
            </a:r>
          </a:p>
          <a:p>
            <a:pPr marL="254000" indent="-254000">
              <a:defRPr sz="2400"/>
            </a:pPr>
            <a:r>
              <a:rPr lang="fr" sz="2400" dirty="0"/>
              <a:t>Une liste de candidats présélectionnés doit être tenue à jour pour chaque poste du centre. </a:t>
            </a:r>
          </a:p>
          <a:p>
            <a:pPr marL="254000" indent="-254000">
              <a:defRPr sz="2400"/>
            </a:pPr>
            <a:r>
              <a:rPr lang="fr" sz="2400" dirty="0"/>
              <a:t>Les effectifs doivent être suffisants pour que les COUSP puissent fonctionner jour et nuit (selon les besoins).</a:t>
            </a:r>
          </a:p>
        </p:txBody>
      </p:sp>
      <p:pic>
        <p:nvPicPr>
          <p:cNvPr id="481" name="Picture 14" descr="Picture 14"/>
          <p:cNvPicPr>
            <a:picLocks noChangeAspect="1"/>
          </p:cNvPicPr>
          <p:nvPr/>
        </p:nvPicPr>
        <p:blipFill>
          <a:blip r:embed="rId3"/>
          <a:stretch>
            <a:fillRect/>
          </a:stretch>
        </p:blipFill>
        <p:spPr>
          <a:xfrm>
            <a:off x="6809435" y="2333361"/>
            <a:ext cx="3918890" cy="2398920"/>
          </a:xfrm>
          <a:prstGeom prst="rect">
            <a:avLst/>
          </a:prstGeom>
          <a:ln w="12700">
            <a:miter lim="400000"/>
          </a:ln>
        </p:spPr>
      </p:pic>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33</a:t>
            </a:fld>
            <a:endParaRPr/>
          </a:p>
        </p:txBody>
      </p:sp>
      <p:sp>
        <p:nvSpPr>
          <p:cNvPr id="486" name="Title 1"/>
          <p:cNvSpPr txBox="1">
            <a:spLocks noGrp="1"/>
          </p:cNvSpPr>
          <p:nvPr>
            <p:ph type="title"/>
          </p:nvPr>
        </p:nvSpPr>
        <p:spPr>
          <a:xfrm>
            <a:off x="263352" y="416819"/>
            <a:ext cx="4104455" cy="1932378"/>
          </a:xfrm>
          <a:prstGeom prst="rect">
            <a:avLst/>
          </a:prstGeom>
        </p:spPr>
        <p:txBody>
          <a:bodyPr/>
          <a:lstStyle/>
          <a:p>
            <a:r>
              <a:rPr lang="fr-FR" b="1" dirty="0"/>
              <a:t>Suivi et é</a:t>
            </a:r>
            <a:r>
              <a:rPr b="1" dirty="0"/>
              <a:t>valuation</a:t>
            </a:r>
          </a:p>
        </p:txBody>
      </p:sp>
      <p:sp>
        <p:nvSpPr>
          <p:cNvPr id="487" name="Content Placeholder 2"/>
          <p:cNvSpPr txBox="1">
            <a:spLocks noGrp="1"/>
          </p:cNvSpPr>
          <p:nvPr>
            <p:ph type="body" idx="1"/>
          </p:nvPr>
        </p:nvSpPr>
        <p:spPr>
          <a:xfrm>
            <a:off x="4367807" y="655637"/>
            <a:ext cx="7393867" cy="5546726"/>
          </a:xfrm>
          <a:prstGeom prst="rect">
            <a:avLst/>
          </a:prstGeom>
        </p:spPr>
        <p:txBody>
          <a:bodyPr anchor="ctr"/>
          <a:lstStyle/>
          <a:p>
            <a:pPr marL="0" indent="0">
              <a:buNone/>
              <a:defRPr sz="2400"/>
            </a:pPr>
            <a:r>
              <a:rPr lang="fr" sz="2400" dirty="0"/>
              <a:t>Afin d’améliorer le fonctionnement et les capacités des COUSP, le suivi et l’évaluation doivent être intégrés dans les plans et les activités de ces derniers. </a:t>
            </a:r>
            <a:endParaRPr lang="en-US" sz="2400" dirty="0"/>
          </a:p>
          <a:p>
            <a:pPr marL="0" indent="0">
              <a:buNone/>
              <a:defRPr sz="2400"/>
            </a:pPr>
            <a:endParaRPr lang="en-US" sz="2400" dirty="0"/>
          </a:p>
          <a:p>
            <a:pPr marL="0" indent="0">
              <a:buNone/>
              <a:defRPr sz="2400"/>
            </a:pPr>
            <a:r>
              <a:rPr lang="fr" sz="2400" dirty="0"/>
              <a:t>L’ensemble des exercices et des activations en direct doivent être suivis d’une évaluation (souvent appelée « revue après action »). </a:t>
            </a:r>
          </a:p>
          <a:p>
            <a:pPr marL="0" indent="0">
              <a:buNone/>
              <a:defRPr sz="2400"/>
            </a:pPr>
            <a:endParaRPr lang="en-US" sz="2400" dirty="0"/>
          </a:p>
          <a:p>
            <a:pPr marL="0" lvl="1" indent="0">
              <a:buNone/>
              <a:defRPr sz="2400"/>
            </a:pPr>
            <a:r>
              <a:rPr lang="fr" sz="2400" dirty="0"/>
              <a:t>Ces rapports doivent fournir des recommandations réalisables, définir les axes d’amélioration et, au besoin, les mesures correctives à mettre en œuvre. </a:t>
            </a:r>
            <a:endParaRPr lang="en-US" sz="2400" dirty="0"/>
          </a:p>
        </p:txBody>
      </p:sp>
      <p:sp>
        <p:nvSpPr>
          <p:cNvPr id="488" name="Rounded Rectangle 4"/>
          <p:cNvSpPr/>
          <p:nvPr/>
        </p:nvSpPr>
        <p:spPr>
          <a:xfrm flipV="1">
            <a:off x="335360" y="1772816"/>
            <a:ext cx="2515175" cy="111824"/>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0"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34</a:t>
            </a:fld>
            <a:endParaRPr/>
          </a:p>
        </p:txBody>
      </p:sp>
      <p:sp>
        <p:nvSpPr>
          <p:cNvPr id="491" name="Content Placeholder 2"/>
          <p:cNvSpPr txBox="1">
            <a:spLocks noGrp="1"/>
          </p:cNvSpPr>
          <p:nvPr>
            <p:ph type="body" idx="1"/>
          </p:nvPr>
        </p:nvSpPr>
        <p:spPr>
          <a:xfrm>
            <a:off x="4434348" y="1270927"/>
            <a:ext cx="7186889" cy="4544866"/>
          </a:xfrm>
          <a:prstGeom prst="rect">
            <a:avLst/>
          </a:prstGeom>
        </p:spPr>
        <p:txBody>
          <a:bodyPr>
            <a:normAutofit lnSpcReduction="10000"/>
          </a:bodyPr>
          <a:lstStyle/>
          <a:p>
            <a:pPr marL="254000" indent="-254000">
              <a:defRPr sz="2400"/>
            </a:pPr>
            <a:r>
              <a:rPr lang="fr" sz="2400" dirty="0"/>
              <a:t>Le système de gestion des incidents s’inscrit dans le cadre d’un programme plus large de gestion des urgences de santé publique incluant l’analyse des risques, la préparation, l’intervention et le relèvement.</a:t>
            </a:r>
          </a:p>
          <a:p>
            <a:pPr marL="254000" indent="-254000">
              <a:defRPr sz="2400"/>
            </a:pPr>
            <a:endParaRPr lang="en-US" sz="2400" dirty="0"/>
          </a:p>
          <a:p>
            <a:pPr marL="254000" indent="-254000">
              <a:defRPr sz="2400"/>
            </a:pPr>
            <a:r>
              <a:rPr lang="fr" sz="2400" dirty="0"/>
              <a:t>Les centres d’opérations d’urgence de santé publique (COUSP) intègrent des services de santé publique traditionnels ainsi que d’autres fonctions dans un modèle de gestion des situations d’urgence.</a:t>
            </a:r>
          </a:p>
          <a:p>
            <a:pPr marL="254000" indent="-254000">
              <a:defRPr sz="2400"/>
            </a:pPr>
            <a:endParaRPr lang="en-US" sz="2400" dirty="0"/>
          </a:p>
          <a:p>
            <a:pPr marL="254000" indent="-254000">
              <a:defRPr sz="2400"/>
            </a:pPr>
            <a:r>
              <a:rPr lang="fr" sz="2400" dirty="0"/>
              <a:t>Un COUSP opérationnel est un élément clé de la capacité à répondre rapidement et efficacement aux risques et aux urgences de santé publique. </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8"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35</a:t>
            </a:fld>
            <a:endParaRPr/>
          </a:p>
        </p:txBody>
      </p:sp>
      <p:sp>
        <p:nvSpPr>
          <p:cNvPr id="499" name="Google Shape;308;p8"/>
          <p:cNvSpPr txBox="1">
            <a:spLocks noGrp="1"/>
          </p:cNvSpPr>
          <p:nvPr>
            <p:ph type="body" sz="half" idx="1"/>
          </p:nvPr>
        </p:nvSpPr>
        <p:spPr>
          <a:xfrm>
            <a:off x="587205" y="1695717"/>
            <a:ext cx="11347451" cy="1870076"/>
          </a:xfrm>
          <a:prstGeom prst="rect">
            <a:avLst/>
          </a:prstGeom>
        </p:spPr>
        <p:txBody>
          <a:bodyPr lIns="0" tIns="0" rIns="0" bIns="0">
            <a:normAutofit/>
          </a:bodyPr>
          <a:lstStyle>
            <a:lvl1pPr>
              <a:lnSpc>
                <a:spcPct val="110000"/>
              </a:lnSpc>
            </a:lvl1pPr>
          </a:lstStyle>
          <a:p>
            <a:r>
              <a:rPr lang="fr-FR" sz="3600" b="1" dirty="0"/>
              <a:t>7</a:t>
            </a:r>
            <a:r>
              <a:rPr sz="3600" b="1" dirty="0"/>
              <a:t>. R</a:t>
            </a:r>
            <a:r>
              <a:rPr lang="fr-FR" sz="3600" b="1" dirty="0"/>
              <a:t>é</a:t>
            </a:r>
            <a:r>
              <a:rPr sz="3600" b="1" dirty="0"/>
              <a:t>f</a:t>
            </a:r>
            <a:r>
              <a:rPr lang="fr-FR" sz="3600" b="1" dirty="0"/>
              <a:t>é</a:t>
            </a:r>
            <a:r>
              <a:rPr sz="3600" b="1" dirty="0"/>
              <a:t>r</a:t>
            </a:r>
            <a:r>
              <a:rPr lang="fr-FR" sz="3600" b="1" dirty="0"/>
              <a:t>e</a:t>
            </a:r>
            <a:r>
              <a:rPr sz="3600" b="1" dirty="0" err="1"/>
              <a:t>nces</a:t>
            </a:r>
            <a:r>
              <a:rPr sz="3600" b="1" dirty="0"/>
              <a:t> </a:t>
            </a:r>
            <a:r>
              <a:rPr lang="fr-FR" sz="3600" b="1" dirty="0"/>
              <a:t>et lignes directrices</a:t>
            </a:r>
            <a:endParaRPr sz="3600" b="1" dirty="0"/>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36</a:t>
            </a:fld>
            <a:endParaRPr/>
          </a:p>
        </p:txBody>
      </p:sp>
      <p:sp>
        <p:nvSpPr>
          <p:cNvPr id="504" name="Rectangle 2"/>
          <p:cNvSpPr txBox="1"/>
          <p:nvPr/>
        </p:nvSpPr>
        <p:spPr>
          <a:xfrm>
            <a:off x="4229831" y="1035548"/>
            <a:ext cx="7420253" cy="49936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90" tIns="34290" rIns="34290" bIns="34290">
            <a:spAutoFit/>
          </a:bodyPr>
          <a:lstStyle/>
          <a:p>
            <a:pPr>
              <a:defRPr sz="1400">
                <a:latin typeface="+mj-lt"/>
                <a:ea typeface="+mj-ea"/>
                <a:cs typeface="+mj-cs"/>
                <a:sym typeface="Source Sans Pro Regular"/>
              </a:defRPr>
            </a:pPr>
            <a:r>
              <a:rPr sz="1500" dirty="0"/>
              <a:t>GLOSSARY of Health Emergency and Disaster Risk Management Terminology , WHO, 2020</a:t>
            </a:r>
          </a:p>
          <a:p>
            <a:pPr>
              <a:defRPr sz="1400" u="sng">
                <a:latin typeface="+mj-lt"/>
                <a:ea typeface="+mj-ea"/>
                <a:cs typeface="+mj-cs"/>
                <a:sym typeface="Source Sans Pro Regular"/>
              </a:defRPr>
            </a:pPr>
            <a:r>
              <a:rPr sz="1500" dirty="0">
                <a:solidFill>
                  <a:srgbClr val="0563C1"/>
                </a:solidFill>
                <a:uFill>
                  <a:solidFill>
                    <a:srgbClr val="0563C1"/>
                  </a:solidFill>
                </a:uFill>
                <a:hlinkClick r:id="rId2"/>
              </a:rPr>
              <a:t>https://www.who.int/publications/i/item/9789240003699</a:t>
            </a:r>
            <a:r>
              <a:rPr sz="1500" u="none" dirty="0"/>
              <a:t> </a:t>
            </a:r>
          </a:p>
          <a:p>
            <a:pPr>
              <a:defRPr sz="1400">
                <a:latin typeface="+mj-lt"/>
                <a:ea typeface="+mj-ea"/>
                <a:cs typeface="+mj-cs"/>
                <a:sym typeface="Source Sans Pro Regular"/>
              </a:defRPr>
            </a:pPr>
            <a:endParaRPr sz="1500" u="none" dirty="0"/>
          </a:p>
          <a:p>
            <a:pPr>
              <a:defRPr sz="1400">
                <a:latin typeface="+mj-lt"/>
                <a:ea typeface="+mj-ea"/>
                <a:cs typeface="+mj-cs"/>
                <a:sym typeface="Source Sans Pro Regular"/>
              </a:defRPr>
            </a:pPr>
            <a:r>
              <a:rPr sz="1500" dirty="0"/>
              <a:t>IAEA Safety Glossary, Terminology Used in Nuclear Safety and Radiation Protection, 2018 </a:t>
            </a:r>
          </a:p>
          <a:p>
            <a:pPr>
              <a:defRPr sz="1400">
                <a:latin typeface="+mj-lt"/>
                <a:ea typeface="+mj-ea"/>
                <a:cs typeface="+mj-cs"/>
                <a:sym typeface="Source Sans Pro Regular"/>
              </a:defRPr>
            </a:pPr>
            <a:r>
              <a:rPr sz="1500" u="sng" dirty="0">
                <a:solidFill>
                  <a:srgbClr val="0563C1"/>
                </a:solidFill>
                <a:uFill>
                  <a:solidFill>
                    <a:srgbClr val="0563C1"/>
                  </a:solidFill>
                </a:uFill>
                <a:hlinkClick r:id="rId3"/>
              </a:rPr>
              <a:t>https://www-pub.iaea.org/MTCD/Publications/PDF/PUB1830_web.pdf</a:t>
            </a:r>
            <a:r>
              <a:rPr sz="1500" dirty="0"/>
              <a:t> </a:t>
            </a:r>
          </a:p>
          <a:p>
            <a:pPr>
              <a:defRPr sz="1400">
                <a:latin typeface="+mj-lt"/>
                <a:ea typeface="+mj-ea"/>
                <a:cs typeface="+mj-cs"/>
                <a:sym typeface="Source Sans Pro Regular"/>
              </a:defRPr>
            </a:pPr>
            <a:endParaRPr sz="1500" dirty="0"/>
          </a:p>
          <a:p>
            <a:pPr>
              <a:defRPr sz="1400">
                <a:latin typeface="+mj-lt"/>
                <a:ea typeface="+mj-ea"/>
                <a:cs typeface="+mj-cs"/>
                <a:sym typeface="Source Sans Pro Regular"/>
              </a:defRPr>
            </a:pPr>
            <a:r>
              <a:rPr sz="1500" dirty="0"/>
              <a:t>Emergency Response Framework, 2nd edition, WHO 2017</a:t>
            </a:r>
          </a:p>
          <a:p>
            <a:pPr>
              <a:defRPr sz="1400">
                <a:latin typeface="+mj-lt"/>
                <a:ea typeface="+mj-ea"/>
                <a:cs typeface="+mj-cs"/>
                <a:sym typeface="Source Sans Pro Regular"/>
              </a:defRPr>
            </a:pPr>
            <a:r>
              <a:rPr sz="1500" u="sng" dirty="0">
                <a:solidFill>
                  <a:srgbClr val="0563C1"/>
                </a:solidFill>
                <a:uFill>
                  <a:solidFill>
                    <a:srgbClr val="0563C1"/>
                  </a:solidFill>
                </a:uFill>
                <a:hlinkClick r:id="rId4"/>
              </a:rPr>
              <a:t>https://apps.who.int/iris/bitstream/handle/10665/258604/9789241512299-eng.pdf</a:t>
            </a:r>
            <a:r>
              <a:rPr sz="1500" dirty="0"/>
              <a:t> </a:t>
            </a:r>
          </a:p>
          <a:p>
            <a:pPr>
              <a:defRPr sz="1400">
                <a:latin typeface="+mj-lt"/>
                <a:ea typeface="+mj-ea"/>
                <a:cs typeface="+mj-cs"/>
                <a:sym typeface="Source Sans Pro Regular"/>
              </a:defRPr>
            </a:pPr>
            <a:endParaRPr sz="1500" dirty="0"/>
          </a:p>
          <a:p>
            <a:pPr>
              <a:spcBef>
                <a:spcPts val="300"/>
              </a:spcBef>
              <a:defRPr sz="1400">
                <a:latin typeface="+mj-lt"/>
                <a:ea typeface="+mj-ea"/>
                <a:cs typeface="+mj-cs"/>
                <a:sym typeface="Source Sans Pro Regular"/>
              </a:defRPr>
            </a:pPr>
            <a:r>
              <a:rPr sz="1500" dirty="0"/>
              <a:t>Framework for a Public Health Emergency Operations Centre</a:t>
            </a:r>
          </a:p>
          <a:p>
            <a:pPr>
              <a:spcBef>
                <a:spcPts val="300"/>
              </a:spcBef>
              <a:defRPr sz="1400">
                <a:latin typeface="+mj-lt"/>
                <a:ea typeface="+mj-ea"/>
                <a:cs typeface="+mj-cs"/>
                <a:sym typeface="Source Sans Pro Regular"/>
              </a:defRPr>
            </a:pPr>
            <a:r>
              <a:rPr sz="1500" u="sng" dirty="0">
                <a:solidFill>
                  <a:srgbClr val="0563C1"/>
                </a:solidFill>
                <a:uFill>
                  <a:solidFill>
                    <a:srgbClr val="0563C1"/>
                  </a:solidFill>
                </a:uFill>
                <a:hlinkClick r:id="rId5"/>
              </a:rPr>
              <a:t>https://www.who.int/publications/i/item/framework-for-a-public-health-emergency-operations-centre</a:t>
            </a:r>
            <a:r>
              <a:rPr sz="1500" dirty="0"/>
              <a:t> </a:t>
            </a:r>
          </a:p>
          <a:p>
            <a:pPr>
              <a:defRPr sz="1400">
                <a:latin typeface="+mj-lt"/>
                <a:ea typeface="+mj-ea"/>
                <a:cs typeface="+mj-cs"/>
                <a:sym typeface="Source Sans Pro Regular"/>
              </a:defRPr>
            </a:pPr>
            <a:endParaRPr sz="1500" dirty="0"/>
          </a:p>
          <a:p>
            <a:pPr>
              <a:defRPr sz="1400">
                <a:latin typeface="+mj-lt"/>
                <a:ea typeface="+mj-ea"/>
                <a:cs typeface="+mj-cs"/>
                <a:sym typeface="Source Sans Pro Regular"/>
              </a:defRPr>
            </a:pPr>
            <a:r>
              <a:rPr sz="1500" dirty="0"/>
              <a:t>Integrated Disease Surveillance and Response  Technical Guidelines, 3</a:t>
            </a:r>
            <a:r>
              <a:rPr sz="1500" baseline="30000" dirty="0"/>
              <a:t>rd</a:t>
            </a:r>
            <a:r>
              <a:rPr sz="1500" dirty="0"/>
              <a:t> Edition, WHO 2019</a:t>
            </a:r>
          </a:p>
          <a:p>
            <a:pPr>
              <a:defRPr sz="1400">
                <a:latin typeface="+mj-lt"/>
                <a:ea typeface="+mj-ea"/>
                <a:cs typeface="+mj-cs"/>
                <a:sym typeface="Source Sans Pro Regular"/>
              </a:defRPr>
            </a:pPr>
            <a:r>
              <a:rPr sz="1500" u="sng" dirty="0">
                <a:solidFill>
                  <a:srgbClr val="0563C1"/>
                </a:solidFill>
                <a:uFill>
                  <a:solidFill>
                    <a:srgbClr val="0563C1"/>
                  </a:solidFill>
                </a:uFill>
                <a:hlinkClick r:id="rId6"/>
              </a:rPr>
              <a:t>https://apps.who.int/iris/handle/10665/325015</a:t>
            </a:r>
          </a:p>
          <a:p>
            <a:pPr>
              <a:defRPr sz="1400">
                <a:latin typeface="+mj-lt"/>
                <a:ea typeface="+mj-ea"/>
                <a:cs typeface="+mj-cs"/>
                <a:sym typeface="Source Sans Pro Regular"/>
              </a:defRPr>
            </a:pPr>
            <a:endParaRPr sz="1500" u="sng" dirty="0">
              <a:solidFill>
                <a:srgbClr val="0563C1"/>
              </a:solidFill>
              <a:uFill>
                <a:solidFill>
                  <a:srgbClr val="0563C1"/>
                </a:solidFill>
              </a:uFill>
              <a:hlinkClick r:id="rId6"/>
            </a:endParaRPr>
          </a:p>
          <a:p>
            <a:pPr>
              <a:defRPr sz="1400">
                <a:latin typeface="+mj-lt"/>
                <a:ea typeface="+mj-ea"/>
                <a:cs typeface="+mj-cs"/>
                <a:sym typeface="Source Sans Pro Regular"/>
              </a:defRPr>
            </a:pPr>
            <a:r>
              <a:rPr sz="1500" dirty="0"/>
              <a:t>Guidance for U.S. Centers for Disease Control and Prevention Staff for the Establishment and Management of Public Health Rapid Response Teams for Disease Outbreaks, U.S. CDC 2020</a:t>
            </a:r>
          </a:p>
          <a:p>
            <a:pPr>
              <a:defRPr sz="1400">
                <a:latin typeface="+mj-lt"/>
                <a:ea typeface="+mj-ea"/>
                <a:cs typeface="+mj-cs"/>
                <a:sym typeface="Source Sans Pro Regular"/>
              </a:defRPr>
            </a:pPr>
            <a:r>
              <a:rPr sz="1500" u="sng" dirty="0">
                <a:solidFill>
                  <a:srgbClr val="0563C1"/>
                </a:solidFill>
                <a:uFill>
                  <a:solidFill>
                    <a:srgbClr val="0563C1"/>
                  </a:solidFill>
                </a:uFill>
                <a:hlinkClick r:id="rId7"/>
              </a:rPr>
              <a:t>https://www.cdc.gov/coronavirus/2019-ncov/downloads/global-covid-19/RRTManagementGuidance-508.pdf</a:t>
            </a: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37</a:t>
            </a:fld>
            <a:endParaRPr/>
          </a:p>
        </p:txBody>
      </p:sp>
      <p:sp>
        <p:nvSpPr>
          <p:cNvPr id="513" name="Google Shape;308;p8"/>
          <p:cNvSpPr txBox="1">
            <a:spLocks noGrp="1"/>
          </p:cNvSpPr>
          <p:nvPr>
            <p:ph type="body" sz="half" idx="1"/>
          </p:nvPr>
        </p:nvSpPr>
        <p:spPr>
          <a:xfrm>
            <a:off x="547876" y="1725213"/>
            <a:ext cx="11347451" cy="1870076"/>
          </a:xfrm>
          <a:prstGeom prst="rect">
            <a:avLst/>
          </a:prstGeom>
        </p:spPr>
        <p:txBody>
          <a:bodyPr lIns="0" tIns="0" rIns="0" bIns="0">
            <a:normAutofit/>
          </a:bodyPr>
          <a:lstStyle>
            <a:lvl1pPr>
              <a:lnSpc>
                <a:spcPct val="110000"/>
              </a:lnSpc>
            </a:lvl1pPr>
          </a:lstStyle>
          <a:p>
            <a:r>
              <a:rPr lang="fr-FR" sz="3600" b="1" dirty="0"/>
              <a:t>8</a:t>
            </a:r>
            <a:r>
              <a:rPr sz="3600" b="1" dirty="0"/>
              <a:t>. </a:t>
            </a:r>
            <a:r>
              <a:rPr lang="fr-FR" sz="3600" b="1" dirty="0"/>
              <a:t>Autres ressources de formation </a:t>
            </a:r>
            <a:endParaRPr sz="3600" b="1" dirty="0"/>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38</a:t>
            </a:fld>
            <a:endParaRPr/>
          </a:p>
        </p:txBody>
      </p:sp>
      <p:sp>
        <p:nvSpPr>
          <p:cNvPr id="518" name="Google Shape;308;p8"/>
          <p:cNvSpPr txBox="1">
            <a:spLocks noGrp="1"/>
          </p:cNvSpPr>
          <p:nvPr>
            <p:ph type="body" idx="1"/>
          </p:nvPr>
        </p:nvSpPr>
        <p:spPr>
          <a:xfrm>
            <a:off x="4232160" y="1533948"/>
            <a:ext cx="7529514" cy="3790104"/>
          </a:xfrm>
          <a:prstGeom prst="rect">
            <a:avLst/>
          </a:prstGeom>
        </p:spPr>
        <p:txBody>
          <a:bodyPr lIns="0" tIns="0" rIns="0" bIns="0"/>
          <a:lstStyle/>
          <a:p>
            <a:pPr marL="0" indent="0">
              <a:spcBef>
                <a:spcPts val="0"/>
              </a:spcBef>
              <a:buSzTx/>
              <a:buNone/>
              <a:defRPr sz="2000"/>
            </a:pPr>
            <a:r>
              <a:rPr lang="fr-FR" dirty="0">
                <a:hlinkClick r:id="rId3"/>
              </a:rPr>
              <a:t>Ready4Response Niveau 1 : Contexte et principes de réponse | </a:t>
            </a:r>
            <a:r>
              <a:rPr lang="fr-FR" dirty="0" err="1">
                <a:hlinkClick r:id="rId3"/>
              </a:rPr>
              <a:t>OpenWHO</a:t>
            </a:r>
            <a:endParaRPr lang="fr-FR" dirty="0"/>
          </a:p>
          <a:p>
            <a:pPr marL="0" indent="0">
              <a:spcBef>
                <a:spcPts val="0"/>
              </a:spcBef>
              <a:buSzTx/>
              <a:buNone/>
              <a:defRPr sz="2000"/>
            </a:pPr>
            <a:endParaRPr dirty="0">
              <a:solidFill>
                <a:srgbClr val="0563C1"/>
              </a:solidFill>
              <a:uFill>
                <a:solidFill>
                  <a:srgbClr val="0563C1"/>
                </a:solidFill>
              </a:uFill>
              <a:hlinkClick r:id="rId4"/>
            </a:endParaRPr>
          </a:p>
          <a:p>
            <a:pPr marL="0" indent="0">
              <a:spcBef>
                <a:spcPts val="0"/>
              </a:spcBef>
              <a:buSzTx/>
              <a:buNone/>
              <a:defRPr sz="2000"/>
            </a:pPr>
            <a:r>
              <a:rPr lang="fr-FR" dirty="0">
                <a:hlinkClick r:id="rId5"/>
              </a:rPr>
              <a:t>Système de gestion des incidents (Niveau 1) | </a:t>
            </a:r>
            <a:r>
              <a:rPr lang="fr-FR" dirty="0" err="1">
                <a:hlinkClick r:id="rId5"/>
              </a:rPr>
              <a:t>OpenWHO</a:t>
            </a:r>
            <a:endParaRPr lang="en-US" b="0" i="0" dirty="0">
              <a:solidFill>
                <a:srgbClr val="595F64"/>
              </a:solidFill>
              <a:effectLst/>
              <a:latin typeface="Calibri" panose="020F0502020204030204" pitchFamily="34" charset="0"/>
            </a:endParaRPr>
          </a:p>
          <a:p>
            <a:pPr marL="0" indent="0">
              <a:spcBef>
                <a:spcPts val="0"/>
              </a:spcBef>
              <a:buSzTx/>
              <a:buNone/>
              <a:defRPr sz="2000"/>
            </a:pPr>
            <a:endParaRPr lang="en-US" u="sng" dirty="0">
              <a:solidFill>
                <a:srgbClr val="0563C1"/>
              </a:solidFill>
              <a:uFill>
                <a:solidFill>
                  <a:srgbClr val="0563C1"/>
                </a:solidFill>
              </a:uFill>
              <a:hlinkClick r:id="rId6"/>
            </a:endParaRPr>
          </a:p>
          <a:p>
            <a:pPr marL="0" indent="0">
              <a:spcBef>
                <a:spcPts val="0"/>
              </a:spcBef>
              <a:buSzTx/>
              <a:buNone/>
              <a:defRPr sz="2000"/>
            </a:pPr>
            <a:r>
              <a:rPr lang="fr-FR" b="0" i="0" dirty="0">
                <a:solidFill>
                  <a:srgbClr val="595F64"/>
                </a:solidFill>
                <a:effectLst/>
                <a:latin typeface="Calibri" panose="020F0502020204030204" pitchFamily="34" charset="0"/>
              </a:rPr>
              <a:t>Le centre d’opérations d’urgence de santé publique (PHEOC)</a:t>
            </a:r>
            <a:endParaRPr u="sng" dirty="0">
              <a:solidFill>
                <a:srgbClr val="0563C1"/>
              </a:solidFill>
              <a:uFill>
                <a:solidFill>
                  <a:srgbClr val="0563C1"/>
                </a:solidFill>
              </a:uFill>
            </a:endParaRPr>
          </a:p>
          <a:p>
            <a:pPr marL="0" indent="0">
              <a:spcBef>
                <a:spcPts val="0"/>
              </a:spcBef>
              <a:buSzTx/>
              <a:buNone/>
              <a:defRPr sz="2000"/>
            </a:pPr>
            <a:r>
              <a:rPr lang="en-US" u="sng" dirty="0">
                <a:solidFill>
                  <a:srgbClr val="0563C1"/>
                </a:solidFill>
                <a:uFill>
                  <a:solidFill>
                    <a:srgbClr val="0563C1"/>
                  </a:solidFill>
                </a:uFill>
                <a:hlinkClick r:id="rId7"/>
              </a:rPr>
              <a:t>https://openwho.org/courses/PHEOC-FR?locale=fr</a:t>
            </a:r>
          </a:p>
          <a:p>
            <a:pPr marL="0" indent="0">
              <a:spcBef>
                <a:spcPts val="0"/>
              </a:spcBef>
              <a:buSzTx/>
              <a:buNone/>
              <a:defRPr sz="2000"/>
            </a:pPr>
            <a:endParaRPr u="sng" dirty="0">
              <a:solidFill>
                <a:srgbClr val="0563C1"/>
              </a:solidFill>
              <a:uFill>
                <a:solidFill>
                  <a:srgbClr val="0563C1"/>
                </a:solidFill>
              </a:uFill>
              <a:hlinkClick r:id="rId7"/>
            </a:endParaRPr>
          </a:p>
          <a:p>
            <a:pPr marL="0" indent="0">
              <a:spcBef>
                <a:spcPts val="0"/>
              </a:spcBef>
              <a:buSzTx/>
              <a:buNone/>
              <a:defRPr sz="2000"/>
            </a:pPr>
            <a:r>
              <a:rPr lang="fr-FR" dirty="0">
                <a:hlinkClick r:id="rId8"/>
              </a:rPr>
              <a:t>Introduction : Préparation Opérationnelle (Niveau 1) | </a:t>
            </a:r>
            <a:r>
              <a:rPr lang="fr-FR" dirty="0" err="1">
                <a:hlinkClick r:id="rId8"/>
              </a:rPr>
              <a:t>OpenWHO</a:t>
            </a:r>
            <a:endParaRPr lang="fr-FR" dirty="0"/>
          </a:p>
          <a:p>
            <a:pPr marL="0" indent="0">
              <a:spcBef>
                <a:spcPts val="0"/>
              </a:spcBef>
              <a:buSzTx/>
              <a:buNone/>
              <a:defRPr sz="2000"/>
            </a:pPr>
            <a:endParaRPr u="sng" dirty="0">
              <a:solidFill>
                <a:srgbClr val="0563C1"/>
              </a:solidFill>
              <a:uFill>
                <a:solidFill>
                  <a:srgbClr val="0563C1"/>
                </a:solidFill>
              </a:uFill>
              <a:hlinkClick r:id="rId9"/>
            </a:endParaRPr>
          </a:p>
          <a:p>
            <a:pPr marL="0" indent="0">
              <a:spcBef>
                <a:spcPts val="0"/>
              </a:spcBef>
              <a:buSzTx/>
              <a:buNone/>
              <a:defRPr sz="2000"/>
            </a:pPr>
            <a:r>
              <a:rPr lang="fr-FR" dirty="0">
                <a:hlinkClick r:id="rId10"/>
              </a:rPr>
              <a:t>Modes opératoires normalisés de l’OMS pour les situations d’urgence | (openwho.org)</a:t>
            </a:r>
            <a:endParaRPr lang="fr-FR" b="0" i="0" dirty="0">
              <a:solidFill>
                <a:srgbClr val="595F64"/>
              </a:solidFill>
              <a:effectLst/>
              <a:latin typeface="Calibri" panose="020F0502020204030204" pitchFamily="34" charset="0"/>
            </a:endParaRP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39</a:t>
            </a:fld>
            <a:endParaRPr/>
          </a:p>
        </p:txBody>
      </p:sp>
      <p:sp>
        <p:nvSpPr>
          <p:cNvPr id="513" name="Google Shape;308;p8"/>
          <p:cNvSpPr txBox="1">
            <a:spLocks noGrp="1"/>
          </p:cNvSpPr>
          <p:nvPr>
            <p:ph type="body" sz="half" idx="1"/>
          </p:nvPr>
        </p:nvSpPr>
        <p:spPr>
          <a:xfrm>
            <a:off x="547876" y="1725213"/>
            <a:ext cx="11347451" cy="1870076"/>
          </a:xfrm>
          <a:prstGeom prst="rect">
            <a:avLst/>
          </a:prstGeom>
        </p:spPr>
        <p:txBody>
          <a:bodyPr lIns="0" tIns="0" rIns="0" bIns="0">
            <a:normAutofit/>
          </a:bodyPr>
          <a:lstStyle>
            <a:lvl1pPr>
              <a:lnSpc>
                <a:spcPct val="110000"/>
              </a:lnSpc>
            </a:lvl1pPr>
          </a:lstStyle>
          <a:p>
            <a:r>
              <a:rPr lang="fr-FR" sz="4800" b="1" dirty="0"/>
              <a:t>Merci!</a:t>
            </a:r>
            <a:endParaRPr sz="4800" b="1" dirty="0"/>
          </a:p>
        </p:txBody>
      </p:sp>
    </p:spTree>
    <p:extLst>
      <p:ext uri="{BB962C8B-B14F-4D97-AF65-F5344CB8AC3E}">
        <p14:creationId xmlns:p14="http://schemas.microsoft.com/office/powerpoint/2010/main" val="1977450384"/>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a:t>
            </a:fld>
            <a:endParaRPr/>
          </a:p>
        </p:txBody>
      </p:sp>
      <p:sp>
        <p:nvSpPr>
          <p:cNvPr id="281" name="Title 3"/>
          <p:cNvSpPr txBox="1">
            <a:spLocks noGrp="1"/>
          </p:cNvSpPr>
          <p:nvPr>
            <p:ph type="title"/>
          </p:nvPr>
        </p:nvSpPr>
        <p:spPr>
          <a:xfrm>
            <a:off x="388937" y="188639"/>
            <a:ext cx="3264195" cy="1932378"/>
          </a:xfrm>
          <a:prstGeom prst="rect">
            <a:avLst/>
          </a:prstGeom>
        </p:spPr>
        <p:txBody>
          <a:bodyPr/>
          <a:lstStyle/>
          <a:p>
            <a:r>
              <a:rPr lang="fr-FR" b="1" dirty="0"/>
              <a:t>Objectifs d’apprentissage</a:t>
            </a:r>
            <a:endParaRPr b="1" dirty="0"/>
          </a:p>
        </p:txBody>
      </p:sp>
      <p:sp>
        <p:nvSpPr>
          <p:cNvPr id="282" name="Rectangle 3"/>
          <p:cNvSpPr txBox="1">
            <a:spLocks noGrp="1"/>
          </p:cNvSpPr>
          <p:nvPr>
            <p:ph type="body" idx="1"/>
          </p:nvPr>
        </p:nvSpPr>
        <p:spPr>
          <a:xfrm>
            <a:off x="4173773" y="1199798"/>
            <a:ext cx="7529514" cy="4463137"/>
          </a:xfrm>
          <a:prstGeom prst="rect">
            <a:avLst/>
          </a:prstGeom>
        </p:spPr>
        <p:txBody>
          <a:bodyPr anchor="ctr"/>
          <a:lstStyle/>
          <a:p>
            <a:pPr marL="0" indent="0">
              <a:lnSpc>
                <a:spcPct val="80000"/>
              </a:lnSpc>
              <a:buNone/>
              <a:defRPr/>
            </a:pPr>
            <a:r>
              <a:rPr lang="fr" sz="2400" b="1" dirty="0">
                <a:solidFill>
                  <a:schemeClr val="tx1"/>
                </a:solidFill>
              </a:rPr>
              <a:t>À l’issue de cette session, vous devriez être en mesure de :</a:t>
            </a:r>
          </a:p>
          <a:p>
            <a:pPr marL="0" indent="0">
              <a:lnSpc>
                <a:spcPct val="80000"/>
              </a:lnSpc>
              <a:buNone/>
              <a:defRPr/>
            </a:pPr>
            <a:endParaRPr lang="fr" sz="2400" b="1" dirty="0">
              <a:solidFill>
                <a:schemeClr val="tx1"/>
              </a:solidFill>
            </a:endParaRPr>
          </a:p>
          <a:p>
            <a:pPr marL="254000" indent="-254000">
              <a:lnSpc>
                <a:spcPct val="130000"/>
              </a:lnSpc>
              <a:spcBef>
                <a:spcPts val="600"/>
              </a:spcBef>
              <a:buClr>
                <a:srgbClr val="C00000"/>
              </a:buClr>
              <a:defRPr sz="2400"/>
            </a:pPr>
            <a:r>
              <a:rPr lang="fr" sz="2400" dirty="0"/>
              <a:t>Décrire le système de gestion des incidents et comprendre son rôle dans la gestion d’une situation d’urgence.</a:t>
            </a:r>
          </a:p>
          <a:p>
            <a:pPr marL="254000" indent="-254000">
              <a:lnSpc>
                <a:spcPct val="130000"/>
              </a:lnSpc>
              <a:spcBef>
                <a:spcPts val="600"/>
              </a:spcBef>
              <a:buClr>
                <a:srgbClr val="C00000"/>
              </a:buClr>
              <a:defRPr sz="2400"/>
            </a:pPr>
            <a:r>
              <a:rPr lang="fr" sz="2400" dirty="0"/>
              <a:t>Décrire le rôle et les responsabilités d’un centre d’opérations d’urgence de santé publique (COUSP).</a:t>
            </a:r>
          </a:p>
        </p:txBody>
      </p:sp>
      <p:sp>
        <p:nvSpPr>
          <p:cNvPr id="283" name="Rounded Rectangle 4"/>
          <p:cNvSpPr/>
          <p:nvPr/>
        </p:nvSpPr>
        <p:spPr>
          <a:xfrm flipV="1">
            <a:off x="388936" y="1700808"/>
            <a:ext cx="2655040" cy="86916"/>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iterate>
                                    <p:tmAbs val="0"/>
                                  </p:iterate>
                                  <p:childTnLst>
                                    <p:set>
                                      <p:cBhvr>
                                        <p:cTn id="6" fill="hold"/>
                                        <p:tgtEl>
                                          <p:spTgt spid="282">
                                            <p:bg/>
                                          </p:spTgt>
                                        </p:tgtEl>
                                        <p:attrNameLst>
                                          <p:attrName>style.visibility</p:attrName>
                                        </p:attrNameLst>
                                      </p:cBhvr>
                                      <p:to>
                                        <p:strVal val="visible"/>
                                      </p:to>
                                    </p:set>
                                    <p:animEffect transition="in" filter="blinds(horizontal)">
                                      <p:cBhvr>
                                        <p:cTn id="7" dur="500"/>
                                        <p:tgtEl>
                                          <p:spTgt spid="282">
                                            <p:bg/>
                                          </p:spTgt>
                                        </p:tgtEl>
                                      </p:cBhvr>
                                    </p:animEffect>
                                  </p:childTnLst>
                                </p:cTn>
                              </p:par>
                              <p:par>
                                <p:cTn id="8" presetID="3" presetClass="entr" presetSubtype="10" fill="hold" grpId="0" nodeType="withEffect">
                                  <p:stCondLst>
                                    <p:cond delay="0"/>
                                  </p:stCondLst>
                                  <p:iterate>
                                    <p:tmAbs val="0"/>
                                  </p:iterate>
                                  <p:childTnLst>
                                    <p:set>
                                      <p:cBhvr>
                                        <p:cTn id="9" fill="hold"/>
                                        <p:tgtEl>
                                          <p:spTgt spid="282">
                                            <p:txEl>
                                              <p:pRg st="0" end="0"/>
                                            </p:txEl>
                                          </p:spTgt>
                                        </p:tgtEl>
                                        <p:attrNameLst>
                                          <p:attrName>style.visibility</p:attrName>
                                        </p:attrNameLst>
                                      </p:cBhvr>
                                      <p:to>
                                        <p:strVal val="visible"/>
                                      </p:to>
                                    </p:set>
                                    <p:animEffect transition="in" filter="blinds(horizontal)">
                                      <p:cBhvr>
                                        <p:cTn id="10" dur="500"/>
                                        <p:tgtEl>
                                          <p:spTgt spid="282">
                                            <p:txEl>
                                              <p:pRg st="0" end="0"/>
                                            </p:txEl>
                                          </p:spTgt>
                                        </p:tgtEl>
                                      </p:cBhvr>
                                    </p:animEffect>
                                  </p:childTnLst>
                                </p:cTn>
                              </p:par>
                              <p:par>
                                <p:cTn id="11" presetID="3" presetClass="entr" presetSubtype="10" fill="hold" grpId="0" nodeType="withEffect">
                                  <p:stCondLst>
                                    <p:cond delay="0"/>
                                  </p:stCondLst>
                                  <p:iterate>
                                    <p:tmAbs val="0"/>
                                  </p:iterate>
                                  <p:childTnLst>
                                    <p:set>
                                      <p:cBhvr>
                                        <p:cTn id="12" fill="hold"/>
                                        <p:tgtEl>
                                          <p:spTgt spid="282">
                                            <p:txEl>
                                              <p:pRg st="2" end="2"/>
                                            </p:txEl>
                                          </p:spTgt>
                                        </p:tgtEl>
                                        <p:attrNameLst>
                                          <p:attrName>style.visibility</p:attrName>
                                        </p:attrNameLst>
                                      </p:cBhvr>
                                      <p:to>
                                        <p:strVal val="visible"/>
                                      </p:to>
                                    </p:set>
                                    <p:animEffect transition="in" filter="blinds(horizontal)">
                                      <p:cBhvr>
                                        <p:cTn id="13" dur="500"/>
                                        <p:tgtEl>
                                          <p:spTgt spid="282">
                                            <p:txEl>
                                              <p:pRg st="2" end="2"/>
                                            </p:txEl>
                                          </p:spTgt>
                                        </p:tgtEl>
                                      </p:cBhvr>
                                    </p:animEffect>
                                  </p:childTnLst>
                                </p:cTn>
                              </p:par>
                              <p:par>
                                <p:cTn id="14" presetID="3" presetClass="entr" presetSubtype="10" fill="hold" grpId="0" nodeType="withEffect">
                                  <p:stCondLst>
                                    <p:cond delay="0"/>
                                  </p:stCondLst>
                                  <p:iterate>
                                    <p:tmAbs val="0"/>
                                  </p:iterate>
                                  <p:childTnLst>
                                    <p:set>
                                      <p:cBhvr>
                                        <p:cTn id="15" fill="hold"/>
                                        <p:tgtEl>
                                          <p:spTgt spid="282">
                                            <p:txEl>
                                              <p:pRg st="3" end="3"/>
                                            </p:txEl>
                                          </p:spTgt>
                                        </p:tgtEl>
                                        <p:attrNameLst>
                                          <p:attrName>style.visibility</p:attrName>
                                        </p:attrNameLst>
                                      </p:cBhvr>
                                      <p:to>
                                        <p:strVal val="visible"/>
                                      </p:to>
                                    </p:set>
                                    <p:animEffect transition="in" filter="blinds(horizontal)">
                                      <p:cBhvr>
                                        <p:cTn id="16" dur="500"/>
                                        <p:tgtEl>
                                          <p:spTgt spid="28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 grpId="0" build="p" animBg="1" advAuto="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40</a:t>
            </a:fld>
            <a:endParaRPr/>
          </a:p>
        </p:txBody>
      </p:sp>
      <p:sp>
        <p:nvSpPr>
          <p:cNvPr id="530" name="Content Placeholder 2"/>
          <p:cNvSpPr txBox="1">
            <a:spLocks noGrp="1"/>
          </p:cNvSpPr>
          <p:nvPr>
            <p:ph type="body" idx="1"/>
          </p:nvPr>
        </p:nvSpPr>
        <p:spPr>
          <a:xfrm>
            <a:off x="687583" y="831056"/>
            <a:ext cx="10282696" cy="5206965"/>
          </a:xfrm>
          <a:prstGeom prst="rect">
            <a:avLst/>
          </a:prstGeom>
        </p:spPr>
        <p:txBody>
          <a:bodyPr lIns="0" tIns="0" rIns="0" bIns="0" anchor="t">
            <a:normAutofit/>
          </a:bodyPr>
          <a:lstStyle/>
          <a:p>
            <a:pPr marL="0" indent="0" defTabSz="271962">
              <a:spcBef>
                <a:spcPts val="225"/>
              </a:spcBef>
              <a:buNone/>
              <a:defRPr sz="1879"/>
            </a:pPr>
            <a:r>
              <a:rPr lang="fr" sz="1600" b="1" dirty="0">
                <a:latin typeface="Source Sans Pro Regular"/>
                <a:cs typeface="Segoe UI"/>
              </a:rPr>
              <a:t>Plateforme d’apprentissage de l’OMS sur la sécurité sanitaire – Supports de formation</a:t>
            </a:r>
            <a:endParaRPr lang="en-US" sz="1600" dirty="0">
              <a:latin typeface="Source Sans Pro Regular"/>
              <a:cs typeface="Segoe UI"/>
            </a:endParaRPr>
          </a:p>
          <a:p>
            <a:pPr marL="0" indent="0" defTabSz="271962">
              <a:spcBef>
                <a:spcPts val="225"/>
              </a:spcBef>
              <a:buNone/>
              <a:defRPr sz="1879"/>
            </a:pPr>
            <a:endParaRPr lang="en-US" sz="1600" dirty="0">
              <a:latin typeface="Source Sans Pro Regular"/>
              <a:cs typeface="Segoe UI"/>
            </a:endParaRPr>
          </a:p>
          <a:p>
            <a:pPr marL="0" indent="0" defTabSz="271962">
              <a:spcBef>
                <a:spcPts val="225"/>
              </a:spcBef>
              <a:buNone/>
              <a:defRPr sz="1879"/>
            </a:pPr>
            <a:r>
              <a:rPr lang="fr" sz="1600" dirty="0">
                <a:latin typeface="Source Sans Pro Regular"/>
                <a:cs typeface="Segoe UI"/>
              </a:rPr>
              <a:t>Les présents supports de formation sont la propriété de © l’Organisation mondiale de la Santé (OMS), 2022. Tous droits réservés.</a:t>
            </a:r>
          </a:p>
          <a:p>
            <a:pPr marL="0" indent="0" defTabSz="271962">
              <a:spcBef>
                <a:spcPts val="225"/>
              </a:spcBef>
              <a:buNone/>
              <a:defRPr sz="1879"/>
            </a:pPr>
            <a:r>
              <a:rPr lang="fr" sz="1600" dirty="0">
                <a:latin typeface="Source Sans Pro Regular"/>
                <a:cs typeface="Segoe UI"/>
              </a:rPr>
              <a:t>Votre utilisation des présents supports est soumise aux conditions d’utilisation de la « </a:t>
            </a:r>
            <a:r>
              <a:rPr lang="fr" sz="1600" u="sng" dirty="0">
                <a:solidFill>
                  <a:srgbClr val="0000FF"/>
                </a:solidFill>
                <a:latin typeface="Source Sans Pro Regular"/>
                <a:cs typeface="Segoe UI"/>
                <a:hlinkClick r:id="rId2"/>
              </a:rPr>
              <a:t>Plateforme d’apprentissage de l’OMS sur la sécurité sanitaire – Supports de formation</a:t>
            </a:r>
            <a:r>
              <a:rPr lang="fr" sz="1600" dirty="0">
                <a:latin typeface="Source Sans Pro Regular"/>
                <a:cs typeface="Segoe UI"/>
              </a:rPr>
              <a:t> », que vous avez acceptées en les téléchargeant, et qui sont disponibles sur la Plateforme d’apprentissage sur la sécurité sanitaire à l’adresse suivante : </a:t>
            </a:r>
            <a:r>
              <a:rPr lang="fr" sz="1600" u="sng" dirty="0">
                <a:solidFill>
                  <a:srgbClr val="0000FF"/>
                </a:solidFill>
                <a:latin typeface="Source Sans Pro Regular"/>
                <a:cs typeface="Segoe UI"/>
                <a:hlinkClick r:id="rId3">
                  <a:extLst>
                    <a:ext uri="{A12FA001-AC4F-418D-AE19-62706E023703}">
                      <ahyp:hlinkClr xmlns:ahyp="http://schemas.microsoft.com/office/drawing/2018/hyperlinkcolor" val="tx"/>
                    </a:ext>
                  </a:extLst>
                </a:hlinkClick>
              </a:rPr>
              <a:t>https://extranet.who.int/hslp</a:t>
            </a:r>
            <a:r>
              <a:rPr lang="fr" sz="1600" dirty="0">
                <a:latin typeface="Source Sans Pro Regular"/>
                <a:cs typeface="Segoe UI"/>
              </a:rPr>
              <a:t>.  </a:t>
            </a:r>
          </a:p>
          <a:p>
            <a:pPr marL="0" indent="0" defTabSz="271962">
              <a:spcBef>
                <a:spcPts val="225"/>
              </a:spcBef>
              <a:buNone/>
              <a:defRPr sz="1879"/>
            </a:pPr>
            <a:endParaRPr lang="en-US" sz="1600" dirty="0">
              <a:latin typeface="Source Sans Pro Regular"/>
              <a:cs typeface="Segoe UI"/>
            </a:endParaRPr>
          </a:p>
          <a:p>
            <a:pPr marL="0" indent="0" defTabSz="271962">
              <a:spcBef>
                <a:spcPts val="225"/>
              </a:spcBef>
              <a:buNone/>
              <a:defRPr sz="1879"/>
            </a:pPr>
            <a:r>
              <a:rPr lang="fr" sz="1600" dirty="0">
                <a:latin typeface="Source Sans Pro Regular"/>
                <a:cs typeface="Segoe UI"/>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p>
          <a:p>
            <a:pPr marL="0" indent="0" defTabSz="271962">
              <a:spcBef>
                <a:spcPts val="225"/>
              </a:spcBef>
              <a:buNone/>
              <a:defRPr sz="1879"/>
            </a:pPr>
            <a:endParaRPr lang="en-US" sz="1600" dirty="0">
              <a:latin typeface="Source Sans Pro Regular"/>
              <a:cs typeface="Segoe UI"/>
            </a:endParaRPr>
          </a:p>
          <a:p>
            <a:pPr marL="0" indent="0" defTabSz="271962">
              <a:spcBef>
                <a:spcPts val="225"/>
              </a:spcBef>
              <a:buNone/>
              <a:defRPr sz="1879"/>
            </a:pPr>
            <a:r>
              <a:rPr lang="fr" sz="1600" dirty="0">
                <a:latin typeface="Source Sans Pro Regular"/>
                <a:cs typeface="Segoe UI"/>
              </a:rPr>
              <a:t>Si vous adaptez, modifiez, traduisez ou révisez de toute autre manière que ce soit le contenu de ces documents, vous devez en citer la source en indiquant la mention suivante : « Ces supports de formation sont une version modifiée du Kit de formation avancée pour les équipes d’intervention rapide (disponible à l’adresse suivante : </a:t>
            </a:r>
            <a:r>
              <a:rPr lang="fr" sz="1600" dirty="0">
                <a:latin typeface="Source Sans Pro Regular"/>
                <a:cs typeface="Segoe UI"/>
                <a:hlinkClick r:id="rId4"/>
              </a:rPr>
              <a:t>https://extranet.who.int/hslp/</a:t>
            </a:r>
            <a:r>
              <a:rPr lang="fr" sz="1600" dirty="0">
                <a:latin typeface="Source Sans Pro Regular"/>
                <a:cs typeface="Segoe UI"/>
              </a:rPr>
              <a:t>), lequel est la propriété de © l’Organisation mondiale de la Santé (OMS) 2022, et sont utilisés avec l’autorisation de l’OMS. L’OMS décline toute responsabilité en cas de modification ou de révision des documents de l’OMS protégés par le droit d’auteur. »  </a:t>
            </a:r>
            <a:endParaRPr lang="en-US" sz="1600">
              <a:latin typeface="Source Sans Pro Regular"/>
              <a:cs typeface="Segoe UI"/>
            </a:endParaRPr>
          </a:p>
          <a:p>
            <a:pPr marL="0" indent="0" defTabSz="271962">
              <a:spcBef>
                <a:spcPts val="225"/>
              </a:spcBef>
              <a:buNone/>
              <a:defRPr sz="1879"/>
            </a:pPr>
            <a:endParaRPr lang="fr" sz="1600" dirty="0">
              <a:latin typeface="Source Sans Pro Regular"/>
              <a:cs typeface="Segoe UI"/>
            </a:endParaRPr>
          </a:p>
          <a:p>
            <a:pPr marL="0" indent="0" defTabSz="271962">
              <a:spcBef>
                <a:spcPts val="225"/>
              </a:spcBef>
              <a:buNone/>
              <a:defRPr sz="1879"/>
            </a:pPr>
            <a:r>
              <a:rPr lang="fr" sz="1600" dirty="0">
                <a:latin typeface="Source Sans Pro Regular"/>
                <a:cs typeface="Segoe UI"/>
              </a:rPr>
              <a:t>En outre, nous vous invitons à informer l’OMS de toute modification de ces documents utilisés à des fins publiques, d’archivage ou de formation continue, en envoyant un courrier électronique à l’adresse suivante : </a:t>
            </a:r>
            <a:r>
              <a:rPr lang="fr" sz="1600" u="sng" dirty="0">
                <a:solidFill>
                  <a:srgbClr val="0563C1"/>
                </a:solidFill>
                <a:latin typeface="Source Sans Pro Regular"/>
                <a:cs typeface="Segoe UI"/>
                <a:hlinkClick r:id="rId5"/>
              </a:rPr>
              <a:t>ihrhrt@who.int</a:t>
            </a:r>
            <a:r>
              <a:rPr lang="fr" sz="1600" dirty="0">
                <a:latin typeface="Source Sans Pro Regular"/>
                <a:cs typeface="Segoe UI"/>
              </a:rPr>
              <a:t>.</a:t>
            </a:r>
            <a:endParaRPr sz="1850">
              <a:latin typeface="Source Sans Pro Regular"/>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5</a:t>
            </a:fld>
            <a:endParaRPr/>
          </a:p>
        </p:txBody>
      </p:sp>
      <p:sp>
        <p:nvSpPr>
          <p:cNvPr id="288" name="Rectangle 2"/>
          <p:cNvSpPr txBox="1">
            <a:spLocks noGrp="1"/>
          </p:cNvSpPr>
          <p:nvPr>
            <p:ph type="title"/>
          </p:nvPr>
        </p:nvSpPr>
        <p:spPr>
          <a:xfrm>
            <a:off x="393763" y="322154"/>
            <a:ext cx="3264196" cy="1932377"/>
          </a:xfrm>
          <a:prstGeom prst="rect">
            <a:avLst/>
          </a:prstGeom>
        </p:spPr>
        <p:txBody>
          <a:bodyPr/>
          <a:lstStyle/>
          <a:p>
            <a:r>
              <a:rPr lang="fr-FR" b="1" dirty="0"/>
              <a:t>Sommaire</a:t>
            </a:r>
            <a:endParaRPr b="1" dirty="0"/>
          </a:p>
        </p:txBody>
      </p:sp>
      <p:sp>
        <p:nvSpPr>
          <p:cNvPr id="289" name="Rectangle 3"/>
          <p:cNvSpPr txBox="1">
            <a:spLocks noGrp="1"/>
          </p:cNvSpPr>
          <p:nvPr>
            <p:ph type="body" idx="1"/>
          </p:nvPr>
        </p:nvSpPr>
        <p:spPr>
          <a:xfrm>
            <a:off x="4273550" y="1628799"/>
            <a:ext cx="7529514" cy="4760890"/>
          </a:xfrm>
          <a:prstGeom prst="rect">
            <a:avLst/>
          </a:prstGeom>
        </p:spPr>
        <p:txBody>
          <a:bodyPr>
            <a:normAutofit/>
          </a:bodyPr>
          <a:lstStyle/>
          <a:p>
            <a:pPr marL="385445" indent="-385445">
              <a:buFontTx/>
              <a:buAutoNum type="arabicPeriod"/>
              <a:defRPr sz="2400"/>
            </a:pPr>
            <a:r>
              <a:rPr lang="fr" sz="2400" dirty="0"/>
              <a:t>Système de gestion des incidents (SGI)</a:t>
            </a:r>
          </a:p>
          <a:p>
            <a:pPr marL="385445" indent="-385445">
              <a:buFontTx/>
              <a:buAutoNum type="arabicPeriod"/>
              <a:defRPr sz="2400"/>
            </a:pPr>
            <a:r>
              <a:rPr lang="fr" sz="2400" dirty="0"/>
              <a:t>Structure organisationnelle du système de gestion des incidents</a:t>
            </a:r>
          </a:p>
          <a:p>
            <a:pPr marL="385445" indent="-385445">
              <a:buFontTx/>
              <a:buAutoNum type="arabicPeriod"/>
              <a:defRPr sz="2400"/>
            </a:pPr>
            <a:r>
              <a:rPr lang="fr" sz="2400" dirty="0"/>
              <a:t>Rôle du gestionnaire d’incident</a:t>
            </a:r>
          </a:p>
          <a:p>
            <a:pPr marL="385445" indent="-385445">
              <a:buFontTx/>
              <a:buAutoNum type="arabicPeriod"/>
              <a:defRPr sz="2400"/>
            </a:pPr>
            <a:r>
              <a:rPr lang="fr" sz="2400" dirty="0"/>
              <a:t>Centres d’opérations d’urgence de santé publique (COUSP)</a:t>
            </a:r>
          </a:p>
          <a:p>
            <a:pPr marL="385445" indent="-385445">
              <a:buFontTx/>
              <a:buAutoNum type="arabicPeriod"/>
              <a:defRPr sz="2400"/>
            </a:pPr>
            <a:r>
              <a:rPr lang="fr" sz="2400" dirty="0"/>
              <a:t>Rôle des COUSP dans le système de gestion des incidents</a:t>
            </a:r>
          </a:p>
          <a:p>
            <a:pPr marL="385445" indent="-385445">
              <a:buFontTx/>
              <a:buAutoNum type="arabicPeriod"/>
              <a:defRPr sz="2400"/>
            </a:pPr>
            <a:r>
              <a:rPr lang="fr" sz="2400" dirty="0"/>
              <a:t>Données et informations</a:t>
            </a:r>
          </a:p>
          <a:p>
            <a:pPr marL="385445" indent="-385445">
              <a:buFontTx/>
              <a:buAutoNum type="arabicPeriod"/>
              <a:defRPr sz="2400"/>
            </a:pPr>
            <a:r>
              <a:rPr lang="fr" sz="2400" dirty="0"/>
              <a:t>Références et lignes directrices</a:t>
            </a:r>
            <a:endParaRPr lang="en-US" sz="2400" dirty="0"/>
          </a:p>
          <a:p>
            <a:pPr marL="385445" indent="-385445">
              <a:buFontTx/>
              <a:buAutoNum type="arabicPeriod"/>
              <a:defRPr sz="2400"/>
            </a:pPr>
            <a:r>
              <a:rPr lang="fr" sz="2400" dirty="0"/>
              <a:t>Autres ressources de formation</a:t>
            </a:r>
            <a:endParaRPr lang="fr-FR" sz="2400" dirty="0"/>
          </a:p>
        </p:txBody>
      </p:sp>
      <p:sp>
        <p:nvSpPr>
          <p:cNvPr id="290" name="Rounded Rectangle 2"/>
          <p:cNvSpPr/>
          <p:nvPr/>
        </p:nvSpPr>
        <p:spPr>
          <a:xfrm flipV="1">
            <a:off x="407368" y="1628799"/>
            <a:ext cx="2655039" cy="86916"/>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iterate>
                                    <p:tmAbs val="0"/>
                                  </p:iterate>
                                  <p:childTnLst>
                                    <p:set>
                                      <p:cBhvr>
                                        <p:cTn id="6" fill="hold"/>
                                        <p:tgtEl>
                                          <p:spTgt spid="289">
                                            <p:bg/>
                                          </p:spTgt>
                                        </p:tgtEl>
                                        <p:attrNameLst>
                                          <p:attrName>style.visibility</p:attrName>
                                        </p:attrNameLst>
                                      </p:cBhvr>
                                      <p:to>
                                        <p:strVal val="visible"/>
                                      </p:to>
                                    </p:set>
                                    <p:animEffect transition="in" filter="blinds(horizontal)">
                                      <p:cBhvr>
                                        <p:cTn id="7" dur="500"/>
                                        <p:tgtEl>
                                          <p:spTgt spid="289">
                                            <p:bg/>
                                          </p:spTgt>
                                        </p:tgtEl>
                                      </p:cBhvr>
                                    </p:animEffect>
                                  </p:childTnLst>
                                </p:cTn>
                              </p:par>
                              <p:par>
                                <p:cTn id="8" presetID="3" presetClass="entr" presetSubtype="10" fill="hold" grpId="0" nodeType="withEffect">
                                  <p:stCondLst>
                                    <p:cond delay="0"/>
                                  </p:stCondLst>
                                  <p:iterate>
                                    <p:tmAbs val="0"/>
                                  </p:iterate>
                                  <p:childTnLst>
                                    <p:set>
                                      <p:cBhvr>
                                        <p:cTn id="9" fill="hold"/>
                                        <p:tgtEl>
                                          <p:spTgt spid="289">
                                            <p:txEl>
                                              <p:pRg st="0" end="0"/>
                                            </p:txEl>
                                          </p:spTgt>
                                        </p:tgtEl>
                                        <p:attrNameLst>
                                          <p:attrName>style.visibility</p:attrName>
                                        </p:attrNameLst>
                                      </p:cBhvr>
                                      <p:to>
                                        <p:strVal val="visible"/>
                                      </p:to>
                                    </p:set>
                                    <p:animEffect transition="in" filter="blinds(horizontal)">
                                      <p:cBhvr>
                                        <p:cTn id="10" dur="500"/>
                                        <p:tgtEl>
                                          <p:spTgt spid="289">
                                            <p:txEl>
                                              <p:pRg st="0" end="0"/>
                                            </p:txEl>
                                          </p:spTgt>
                                        </p:tgtEl>
                                      </p:cBhvr>
                                    </p:animEffect>
                                  </p:childTnLst>
                                </p:cTn>
                              </p:par>
                              <p:par>
                                <p:cTn id="11" presetID="3" presetClass="entr" presetSubtype="10" fill="hold" grpId="0" nodeType="withEffect">
                                  <p:stCondLst>
                                    <p:cond delay="0"/>
                                  </p:stCondLst>
                                  <p:iterate>
                                    <p:tmAbs val="0"/>
                                  </p:iterate>
                                  <p:childTnLst>
                                    <p:set>
                                      <p:cBhvr>
                                        <p:cTn id="12" fill="hold"/>
                                        <p:tgtEl>
                                          <p:spTgt spid="289">
                                            <p:txEl>
                                              <p:pRg st="1" end="1"/>
                                            </p:txEl>
                                          </p:spTgt>
                                        </p:tgtEl>
                                        <p:attrNameLst>
                                          <p:attrName>style.visibility</p:attrName>
                                        </p:attrNameLst>
                                      </p:cBhvr>
                                      <p:to>
                                        <p:strVal val="visible"/>
                                      </p:to>
                                    </p:set>
                                    <p:animEffect transition="in" filter="blinds(horizontal)">
                                      <p:cBhvr>
                                        <p:cTn id="13" dur="500"/>
                                        <p:tgtEl>
                                          <p:spTgt spid="289">
                                            <p:txEl>
                                              <p:pRg st="1" end="1"/>
                                            </p:txEl>
                                          </p:spTgt>
                                        </p:tgtEl>
                                      </p:cBhvr>
                                    </p:animEffect>
                                  </p:childTnLst>
                                </p:cTn>
                              </p:par>
                              <p:par>
                                <p:cTn id="14" presetID="3" presetClass="entr" presetSubtype="10" fill="hold" grpId="0" nodeType="withEffect">
                                  <p:stCondLst>
                                    <p:cond delay="0"/>
                                  </p:stCondLst>
                                  <p:iterate>
                                    <p:tmAbs val="0"/>
                                  </p:iterate>
                                  <p:childTnLst>
                                    <p:set>
                                      <p:cBhvr>
                                        <p:cTn id="15" fill="hold"/>
                                        <p:tgtEl>
                                          <p:spTgt spid="289">
                                            <p:txEl>
                                              <p:pRg st="2" end="2"/>
                                            </p:txEl>
                                          </p:spTgt>
                                        </p:tgtEl>
                                        <p:attrNameLst>
                                          <p:attrName>style.visibility</p:attrName>
                                        </p:attrNameLst>
                                      </p:cBhvr>
                                      <p:to>
                                        <p:strVal val="visible"/>
                                      </p:to>
                                    </p:set>
                                    <p:animEffect transition="in" filter="blinds(horizontal)">
                                      <p:cBhvr>
                                        <p:cTn id="16" dur="500"/>
                                        <p:tgtEl>
                                          <p:spTgt spid="289">
                                            <p:txEl>
                                              <p:pRg st="2" end="2"/>
                                            </p:txEl>
                                          </p:spTgt>
                                        </p:tgtEl>
                                      </p:cBhvr>
                                    </p:animEffect>
                                  </p:childTnLst>
                                </p:cTn>
                              </p:par>
                              <p:par>
                                <p:cTn id="17" presetID="3" presetClass="entr" presetSubtype="10" fill="hold" grpId="0" nodeType="withEffect">
                                  <p:stCondLst>
                                    <p:cond delay="0"/>
                                  </p:stCondLst>
                                  <p:iterate>
                                    <p:tmAbs val="0"/>
                                  </p:iterate>
                                  <p:childTnLst>
                                    <p:set>
                                      <p:cBhvr>
                                        <p:cTn id="18" fill="hold"/>
                                        <p:tgtEl>
                                          <p:spTgt spid="289">
                                            <p:txEl>
                                              <p:pRg st="3" end="3"/>
                                            </p:txEl>
                                          </p:spTgt>
                                        </p:tgtEl>
                                        <p:attrNameLst>
                                          <p:attrName>style.visibility</p:attrName>
                                        </p:attrNameLst>
                                      </p:cBhvr>
                                      <p:to>
                                        <p:strVal val="visible"/>
                                      </p:to>
                                    </p:set>
                                    <p:animEffect transition="in" filter="blinds(horizontal)">
                                      <p:cBhvr>
                                        <p:cTn id="19" dur="500"/>
                                        <p:tgtEl>
                                          <p:spTgt spid="289">
                                            <p:txEl>
                                              <p:pRg st="3" end="3"/>
                                            </p:txEl>
                                          </p:spTgt>
                                        </p:tgtEl>
                                      </p:cBhvr>
                                    </p:animEffect>
                                  </p:childTnLst>
                                </p:cTn>
                              </p:par>
                              <p:par>
                                <p:cTn id="20" presetID="3" presetClass="entr" presetSubtype="10" fill="hold" grpId="0" nodeType="withEffect">
                                  <p:stCondLst>
                                    <p:cond delay="0"/>
                                  </p:stCondLst>
                                  <p:iterate>
                                    <p:tmAbs val="0"/>
                                  </p:iterate>
                                  <p:childTnLst>
                                    <p:set>
                                      <p:cBhvr>
                                        <p:cTn id="21" fill="hold"/>
                                        <p:tgtEl>
                                          <p:spTgt spid="289">
                                            <p:txEl>
                                              <p:pRg st="4" end="4"/>
                                            </p:txEl>
                                          </p:spTgt>
                                        </p:tgtEl>
                                        <p:attrNameLst>
                                          <p:attrName>style.visibility</p:attrName>
                                        </p:attrNameLst>
                                      </p:cBhvr>
                                      <p:to>
                                        <p:strVal val="visible"/>
                                      </p:to>
                                    </p:set>
                                    <p:animEffect transition="in" filter="blinds(horizontal)">
                                      <p:cBhvr>
                                        <p:cTn id="22" dur="500"/>
                                        <p:tgtEl>
                                          <p:spTgt spid="289">
                                            <p:txEl>
                                              <p:pRg st="4" end="4"/>
                                            </p:txEl>
                                          </p:spTgt>
                                        </p:tgtEl>
                                      </p:cBhvr>
                                    </p:animEffect>
                                  </p:childTnLst>
                                </p:cTn>
                              </p:par>
                              <p:par>
                                <p:cTn id="23" presetID="3" presetClass="entr" presetSubtype="10" fill="hold" grpId="0" nodeType="withEffect">
                                  <p:stCondLst>
                                    <p:cond delay="0"/>
                                  </p:stCondLst>
                                  <p:iterate>
                                    <p:tmAbs val="0"/>
                                  </p:iterate>
                                  <p:childTnLst>
                                    <p:set>
                                      <p:cBhvr>
                                        <p:cTn id="24" fill="hold"/>
                                        <p:tgtEl>
                                          <p:spTgt spid="289">
                                            <p:txEl>
                                              <p:pRg st="5" end="5"/>
                                            </p:txEl>
                                          </p:spTgt>
                                        </p:tgtEl>
                                        <p:attrNameLst>
                                          <p:attrName>style.visibility</p:attrName>
                                        </p:attrNameLst>
                                      </p:cBhvr>
                                      <p:to>
                                        <p:strVal val="visible"/>
                                      </p:to>
                                    </p:set>
                                    <p:animEffect transition="in" filter="blinds(horizontal)">
                                      <p:cBhvr>
                                        <p:cTn id="25" dur="500"/>
                                        <p:tgtEl>
                                          <p:spTgt spid="289">
                                            <p:txEl>
                                              <p:pRg st="5" end="5"/>
                                            </p:txEl>
                                          </p:spTgt>
                                        </p:tgtEl>
                                      </p:cBhvr>
                                    </p:animEffect>
                                  </p:childTnLst>
                                </p:cTn>
                              </p:par>
                              <p:par>
                                <p:cTn id="26" presetID="3" presetClass="entr" presetSubtype="10" fill="hold" grpId="0" nodeType="withEffect">
                                  <p:stCondLst>
                                    <p:cond delay="0"/>
                                  </p:stCondLst>
                                  <p:iterate>
                                    <p:tmAbs val="0"/>
                                  </p:iterate>
                                  <p:childTnLst>
                                    <p:set>
                                      <p:cBhvr>
                                        <p:cTn id="27" fill="hold"/>
                                        <p:tgtEl>
                                          <p:spTgt spid="289">
                                            <p:txEl>
                                              <p:pRg st="6" end="6"/>
                                            </p:txEl>
                                          </p:spTgt>
                                        </p:tgtEl>
                                        <p:attrNameLst>
                                          <p:attrName>style.visibility</p:attrName>
                                        </p:attrNameLst>
                                      </p:cBhvr>
                                      <p:to>
                                        <p:strVal val="visible"/>
                                      </p:to>
                                    </p:set>
                                    <p:animEffect transition="in" filter="blinds(horizontal)">
                                      <p:cBhvr>
                                        <p:cTn id="28" dur="500"/>
                                        <p:tgtEl>
                                          <p:spTgt spid="289">
                                            <p:txEl>
                                              <p:pRg st="6" end="6"/>
                                            </p:txEl>
                                          </p:spTgt>
                                        </p:tgtEl>
                                      </p:cBhvr>
                                    </p:animEffect>
                                  </p:childTnLst>
                                </p:cTn>
                              </p:par>
                              <p:par>
                                <p:cTn id="29" presetID="3" presetClass="entr" presetSubtype="10" fill="hold" grpId="0" nodeType="withEffect">
                                  <p:stCondLst>
                                    <p:cond delay="0"/>
                                  </p:stCondLst>
                                  <p:iterate>
                                    <p:tmAbs val="0"/>
                                  </p:iterate>
                                  <p:childTnLst>
                                    <p:set>
                                      <p:cBhvr>
                                        <p:cTn id="30" fill="hold"/>
                                        <p:tgtEl>
                                          <p:spTgt spid="289">
                                            <p:txEl>
                                              <p:pRg st="7" end="7"/>
                                            </p:txEl>
                                          </p:spTgt>
                                        </p:tgtEl>
                                        <p:attrNameLst>
                                          <p:attrName>style.visibility</p:attrName>
                                        </p:attrNameLst>
                                      </p:cBhvr>
                                      <p:to>
                                        <p:strVal val="visible"/>
                                      </p:to>
                                    </p:set>
                                    <p:animEffect transition="in" filter="blinds(horizontal)">
                                      <p:cBhvr>
                                        <p:cTn id="31" dur="500"/>
                                        <p:tgtEl>
                                          <p:spTgt spid="28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9" grpId="0" build="p"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6</a:t>
            </a:fld>
            <a:endParaRPr/>
          </a:p>
        </p:txBody>
      </p:sp>
      <p:sp>
        <p:nvSpPr>
          <p:cNvPr id="293" name="Google Shape;300;p7"/>
          <p:cNvSpPr txBox="1">
            <a:spLocks noGrp="1"/>
          </p:cNvSpPr>
          <p:nvPr>
            <p:ph type="body" sz="half" idx="1"/>
          </p:nvPr>
        </p:nvSpPr>
        <p:spPr>
          <a:xfrm>
            <a:off x="597038" y="1744878"/>
            <a:ext cx="11347451" cy="1870076"/>
          </a:xfrm>
          <a:prstGeom prst="rect">
            <a:avLst/>
          </a:prstGeom>
        </p:spPr>
        <p:txBody>
          <a:bodyPr lIns="134999" tIns="134999" rIns="134999" bIns="134999"/>
          <a:lstStyle>
            <a:lvl1pPr>
              <a:defRPr sz="3600"/>
            </a:lvl1pPr>
          </a:lstStyle>
          <a:p>
            <a:pPr>
              <a:buSzPts val="2560"/>
            </a:pPr>
            <a:r>
              <a:rPr b="1" dirty="0"/>
              <a:t>1. </a:t>
            </a:r>
            <a:r>
              <a:rPr lang="fr" b="1" dirty="0"/>
              <a:t>Système de gestion des incidents</a:t>
            </a:r>
            <a:endParaRPr lang="en-US" b="1" dirty="0"/>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643F3DB-AF16-F643-54E8-8C3C695DF68E}"/>
              </a:ext>
            </a:extLst>
          </p:cNvPr>
          <p:cNvSpPr txBox="1"/>
          <p:nvPr/>
        </p:nvSpPr>
        <p:spPr>
          <a:xfrm>
            <a:off x="825480" y="1020507"/>
            <a:ext cx="10655320" cy="583749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defTabSz="245923">
              <a:spcBef>
                <a:spcPts val="200"/>
              </a:spcBef>
              <a:buClr>
                <a:schemeClr val="accent3"/>
              </a:buClr>
              <a:buFont typeface="Arial" panose="020B0604020202020204" pitchFamily="34" charset="0"/>
              <a:buChar char="•"/>
              <a:defRPr sz="2040"/>
            </a:pPr>
            <a:r>
              <a:rPr lang="fr" sz="2400" dirty="0">
                <a:latin typeface="+mj-lt"/>
              </a:rPr>
              <a:t>Un système de gestion des incidents (SGI) sert à définir les rôles et les responsabilités du personnel ainsi que les modes opératoires qu’il convient d’utiliser pour gérer les incidents.</a:t>
            </a:r>
            <a:endParaRPr lang="en-US" sz="2400" dirty="0">
              <a:latin typeface="+mj-lt"/>
            </a:endParaRPr>
          </a:p>
          <a:p>
            <a:pPr marL="342900" indent="-342900" defTabSz="245923">
              <a:spcBef>
                <a:spcPts val="200"/>
              </a:spcBef>
              <a:buClr>
                <a:schemeClr val="accent3"/>
              </a:buClr>
              <a:buFont typeface="Arial" panose="020B0604020202020204" pitchFamily="34" charset="0"/>
              <a:buChar char="•"/>
              <a:defRPr sz="2040"/>
            </a:pPr>
            <a:r>
              <a:rPr lang="fr" sz="2400" dirty="0">
                <a:latin typeface="+mj-lt"/>
              </a:rPr>
              <a:t>Un SGI est plus qu’une simple équipe ; il regroupe un ensemble d’éléments communs :</a:t>
            </a:r>
            <a:r>
              <a:rPr lang="fr" sz="2400" dirty="0"/>
              <a:t> </a:t>
            </a:r>
            <a:endParaRPr lang="en-US" sz="2400" dirty="0"/>
          </a:p>
          <a:p>
            <a:pPr marL="342900" indent="-342900" defTabSz="245923">
              <a:spcBef>
                <a:spcPts val="200"/>
              </a:spcBef>
              <a:buClr>
                <a:schemeClr val="accent3">
                  <a:lumOff val="-6274"/>
                </a:schemeClr>
              </a:buClr>
              <a:buFont typeface="Arial" panose="020B0604020202020204" pitchFamily="34" charset="0"/>
              <a:buChar char="•"/>
              <a:defRPr sz="2040"/>
            </a:pPr>
            <a:endParaRPr lang="en-US" sz="2400" dirty="0">
              <a:latin typeface="+mj-lt"/>
            </a:endParaRPr>
          </a:p>
          <a:p>
            <a:pPr marL="342900" indent="-342900" defTabSz="245923">
              <a:spcBef>
                <a:spcPts val="200"/>
              </a:spcBef>
              <a:buClr>
                <a:schemeClr val="accent3">
                  <a:lumOff val="-6274"/>
                </a:schemeClr>
              </a:buClr>
              <a:buFont typeface="Arial" panose="020B0604020202020204" pitchFamily="34" charset="0"/>
              <a:buChar char="•"/>
              <a:defRPr sz="2040"/>
            </a:pPr>
            <a:endParaRPr lang="en-US" sz="2400" dirty="0">
              <a:latin typeface="+mj-lt"/>
            </a:endParaRPr>
          </a:p>
          <a:p>
            <a:pPr marL="342900" indent="-342900" defTabSz="245923">
              <a:spcBef>
                <a:spcPts val="200"/>
              </a:spcBef>
              <a:buClr>
                <a:schemeClr val="accent3">
                  <a:lumOff val="-6274"/>
                </a:schemeClr>
              </a:buClr>
              <a:buFont typeface="Arial" panose="020B0604020202020204" pitchFamily="34" charset="0"/>
              <a:buChar char="•"/>
              <a:defRPr sz="2040"/>
            </a:pPr>
            <a:endParaRPr lang="en-US" sz="2400" dirty="0">
              <a:latin typeface="+mj-lt"/>
            </a:endParaRPr>
          </a:p>
          <a:p>
            <a:pPr marL="342900" indent="-342900" defTabSz="245923">
              <a:spcBef>
                <a:spcPts val="200"/>
              </a:spcBef>
              <a:buClr>
                <a:schemeClr val="accent3">
                  <a:lumOff val="-6274"/>
                </a:schemeClr>
              </a:buClr>
              <a:buFont typeface="Arial" panose="020B0604020202020204" pitchFamily="34" charset="0"/>
              <a:buChar char="•"/>
              <a:defRPr sz="2040"/>
            </a:pPr>
            <a:endParaRPr lang="en-US" sz="2400" dirty="0">
              <a:latin typeface="+mj-lt"/>
            </a:endParaRPr>
          </a:p>
          <a:p>
            <a:pPr marL="342900" indent="-342900" defTabSz="245923">
              <a:spcBef>
                <a:spcPts val="200"/>
              </a:spcBef>
              <a:buClr>
                <a:schemeClr val="accent3"/>
              </a:buClr>
              <a:buFont typeface="Arial" panose="020B0604020202020204" pitchFamily="34" charset="0"/>
              <a:buChar char="•"/>
              <a:defRPr sz="2040"/>
            </a:pPr>
            <a:r>
              <a:rPr lang="fr" sz="2400" dirty="0">
                <a:latin typeface="+mj-lt"/>
              </a:rPr>
              <a:t>Ce système permet de s’assurer que tous les acteurs opèrent ensemble au sein d’une structure organisationnelle commune.</a:t>
            </a:r>
          </a:p>
          <a:p>
            <a:pPr marL="342900" indent="-342900" defTabSz="245923">
              <a:spcBef>
                <a:spcPts val="200"/>
              </a:spcBef>
              <a:buClr>
                <a:schemeClr val="accent3"/>
              </a:buClr>
              <a:buFont typeface="Arial" panose="020B0604020202020204" pitchFamily="34" charset="0"/>
              <a:buChar char="•"/>
              <a:defRPr sz="2040"/>
            </a:pPr>
            <a:r>
              <a:rPr lang="fr" sz="2400" dirty="0">
                <a:latin typeface="+mj-lt"/>
              </a:rPr>
              <a:t>Il vise à établir le commandement et le contrôle à l’aide de modes opératoires normalisés et à définir à l’avance les rôles et les responsabilités, afin de faciliter les interventions et d’en réduire les délais.</a:t>
            </a:r>
          </a:p>
          <a:p>
            <a:pPr marL="342900" marR="0" indent="-342900" algn="l" defTabSz="914238" rtl="0" fontAlgn="auto" latinLnBrk="0" hangingPunct="0">
              <a:lnSpc>
                <a:spcPct val="100000"/>
              </a:lnSpc>
              <a:spcBef>
                <a:spcPts val="0"/>
              </a:spcBef>
              <a:spcAft>
                <a:spcPts val="0"/>
              </a:spcAft>
              <a:buClrTx/>
              <a:buSzTx/>
              <a:buFont typeface="Arial" panose="020B0604020202020204" pitchFamily="34" charset="0"/>
              <a:buChar char="•"/>
            </a:pPr>
            <a:endParaRPr kumimoji="0" lang="hu-HU" sz="2400" b="0" i="0" u="none" strike="noStrike" cap="none" spc="0" normalizeH="0" baseline="0" dirty="0">
              <a:ln>
                <a:noFill/>
              </a:ln>
              <a:solidFill>
                <a:srgbClr val="000000"/>
              </a:solidFill>
              <a:effectLst/>
              <a:uFillTx/>
              <a:latin typeface="+mj-lt"/>
              <a:ea typeface="Calibri"/>
              <a:cs typeface="Calibri"/>
              <a:sym typeface="Calibri"/>
            </a:endParaRPr>
          </a:p>
        </p:txBody>
      </p:sp>
      <p:sp>
        <p:nvSpPr>
          <p:cNvPr id="295"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7</a:t>
            </a:fld>
            <a:endParaRPr/>
          </a:p>
        </p:txBody>
      </p:sp>
      <p:sp>
        <p:nvSpPr>
          <p:cNvPr id="307" name="Title 1"/>
          <p:cNvSpPr txBox="1">
            <a:spLocks noGrp="1"/>
          </p:cNvSpPr>
          <p:nvPr>
            <p:ph type="title" idx="4294967295"/>
          </p:nvPr>
        </p:nvSpPr>
        <p:spPr>
          <a:xfrm>
            <a:off x="0" y="114108"/>
            <a:ext cx="10972801" cy="616851"/>
          </a:xfrm>
          <a:prstGeom prst="rect">
            <a:avLst/>
          </a:prstGeom>
        </p:spPr>
        <p:txBody>
          <a:bodyPr>
            <a:normAutofit/>
          </a:bodyPr>
          <a:lstStyle/>
          <a:p>
            <a:r>
              <a:rPr lang="fr" b="1" dirty="0"/>
              <a:t>Qu’est-ce qu’un système de gestion des incidents (SGI) ?</a:t>
            </a:r>
            <a:endParaRPr b="1" dirty="0"/>
          </a:p>
        </p:txBody>
      </p:sp>
      <p:graphicFrame>
        <p:nvGraphicFramePr>
          <p:cNvPr id="15" name="Diagram 8"/>
          <p:cNvGraphicFramePr/>
          <p:nvPr>
            <p:custDataLst>
              <p:tags r:id="rId1"/>
            </p:custDataLst>
            <p:extLst>
              <p:ext uri="{D42A27DB-BD31-4B8C-83A1-F6EECF244321}">
                <p14:modId xmlns:p14="http://schemas.microsoft.com/office/powerpoint/2010/main" val="1574463469"/>
              </p:ext>
            </p:extLst>
          </p:nvPr>
        </p:nvGraphicFramePr>
        <p:xfrm>
          <a:off x="4416074" y="2689388"/>
          <a:ext cx="3474132" cy="207974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8</a:t>
            </a:fld>
            <a:endParaRPr/>
          </a:p>
        </p:txBody>
      </p:sp>
      <p:sp>
        <p:nvSpPr>
          <p:cNvPr id="312" name="Content Placeholder 7"/>
          <p:cNvSpPr txBox="1">
            <a:spLocks noGrp="1"/>
          </p:cNvSpPr>
          <p:nvPr>
            <p:ph type="body" sz="half" idx="1"/>
          </p:nvPr>
        </p:nvSpPr>
        <p:spPr>
          <a:xfrm>
            <a:off x="689549" y="1522304"/>
            <a:ext cx="6724104" cy="4654071"/>
          </a:xfrm>
          <a:prstGeom prst="rect">
            <a:avLst/>
          </a:prstGeom>
        </p:spPr>
        <p:txBody>
          <a:bodyPr/>
          <a:lstStyle/>
          <a:p>
            <a:pPr marL="0" indent="0">
              <a:buNone/>
            </a:pPr>
            <a:r>
              <a:rPr lang="fr" sz="2400" b="1" dirty="0">
                <a:solidFill>
                  <a:srgbClr val="C00000"/>
                </a:solidFill>
              </a:rPr>
              <a:t>Il est important de disposer d’un SGI, car :</a:t>
            </a:r>
            <a:endParaRPr lang="en-US" sz="2400" b="1" dirty="0">
              <a:solidFill>
                <a:srgbClr val="C00000"/>
              </a:solidFill>
            </a:endParaRPr>
          </a:p>
          <a:p>
            <a:pPr marL="0" indent="0">
              <a:buSzTx/>
              <a:buNone/>
              <a:defRPr sz="2400"/>
            </a:pPr>
            <a:endParaRPr dirty="0"/>
          </a:p>
          <a:p>
            <a:pPr marL="254000" indent="-254000">
              <a:buClr>
                <a:srgbClr val="C00000"/>
              </a:buClr>
              <a:defRPr sz="2400"/>
            </a:pPr>
            <a:r>
              <a:rPr lang="fr" sz="2400" dirty="0"/>
              <a:t>Il fournit une terminologie et une structure communes à l’ensemble des partenaires ;</a:t>
            </a:r>
          </a:p>
          <a:p>
            <a:pPr marL="254000" indent="-254000">
              <a:buClr>
                <a:srgbClr val="C00000"/>
              </a:buClr>
              <a:defRPr sz="2400"/>
            </a:pPr>
            <a:r>
              <a:rPr lang="fr" sz="2400" dirty="0"/>
              <a:t>Il oriente les opérations en fonction de chaque incident ; </a:t>
            </a:r>
          </a:p>
          <a:p>
            <a:pPr marL="254000" indent="-254000">
              <a:buClr>
                <a:srgbClr val="C00000"/>
              </a:buClr>
              <a:defRPr sz="2400"/>
            </a:pPr>
            <a:r>
              <a:rPr lang="fr" sz="2400" dirty="0"/>
              <a:t>Il favorise une circulation multidirectionnelle de l’information ; </a:t>
            </a:r>
          </a:p>
          <a:p>
            <a:pPr marL="254000" indent="-254000">
              <a:buClr>
                <a:srgbClr val="C00000"/>
              </a:buClr>
              <a:defRPr sz="2400"/>
            </a:pPr>
            <a:r>
              <a:rPr lang="fr" sz="2400" dirty="0"/>
              <a:t>Il permet une mobilisation et un déploiement rapides, et facilite le suivi des ressources.</a:t>
            </a:r>
          </a:p>
        </p:txBody>
      </p:sp>
      <p:pic>
        <p:nvPicPr>
          <p:cNvPr id="313" name="Picture 2" descr="Picture 2"/>
          <p:cNvPicPr>
            <a:picLocks noChangeAspect="1"/>
          </p:cNvPicPr>
          <p:nvPr/>
        </p:nvPicPr>
        <p:blipFill>
          <a:blip r:embed="rId3"/>
          <a:stretch>
            <a:fillRect/>
          </a:stretch>
        </p:blipFill>
        <p:spPr>
          <a:xfrm>
            <a:off x="7413652" y="1522304"/>
            <a:ext cx="3255039" cy="3380486"/>
          </a:xfrm>
          <a:prstGeom prst="rect">
            <a:avLst/>
          </a:prstGeom>
          <a:ln w="12700">
            <a:miter lim="400000"/>
          </a:ln>
        </p:spPr>
      </p:pic>
      <p:sp>
        <p:nvSpPr>
          <p:cNvPr id="314" name="Title 6"/>
          <p:cNvSpPr txBox="1">
            <a:spLocks noGrp="1"/>
          </p:cNvSpPr>
          <p:nvPr>
            <p:ph type="title" idx="4294967295"/>
          </p:nvPr>
        </p:nvSpPr>
        <p:spPr>
          <a:xfrm>
            <a:off x="0" y="116880"/>
            <a:ext cx="10972801" cy="551348"/>
          </a:xfrm>
          <a:prstGeom prst="rect">
            <a:avLst/>
          </a:prstGeom>
        </p:spPr>
        <p:txBody>
          <a:bodyPr>
            <a:noAutofit/>
          </a:bodyPr>
          <a:lstStyle>
            <a:lvl1pPr defTabSz="260389">
              <a:defRPr sz="2880"/>
            </a:lvl1pPr>
          </a:lstStyle>
          <a:p>
            <a:r>
              <a:rPr lang="fr" sz="3000" b="1" dirty="0"/>
              <a:t>Pourquoi se doter d’un système de gestion des incidents ?</a:t>
            </a:r>
            <a:endParaRPr sz="3000" b="1"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2" grpId="0"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9</a:t>
            </a:fld>
            <a:endParaRPr/>
          </a:p>
        </p:txBody>
      </p:sp>
      <p:sp>
        <p:nvSpPr>
          <p:cNvPr id="319" name="Text Placeholder 3"/>
          <p:cNvSpPr txBox="1">
            <a:spLocks noGrp="1"/>
          </p:cNvSpPr>
          <p:nvPr>
            <p:ph type="body" idx="1"/>
          </p:nvPr>
        </p:nvSpPr>
        <p:spPr>
          <a:xfrm>
            <a:off x="6437547" y="1247002"/>
            <a:ext cx="1833309" cy="484155"/>
          </a:xfrm>
          <a:prstGeom prst="rect">
            <a:avLst/>
          </a:prstGeom>
        </p:spPr>
        <p:txBody>
          <a:bodyPr>
            <a:normAutofit/>
          </a:bodyPr>
          <a:lstStyle>
            <a:lvl1pPr marL="0" indent="0">
              <a:buSzTx/>
              <a:buNone/>
              <a:defRPr sz="2400"/>
            </a:lvl1pPr>
          </a:lstStyle>
          <a:p>
            <a:r>
              <a:rPr lang="fr-FR" sz="2200" b="1" dirty="0"/>
              <a:t>Un SGI est</a:t>
            </a:r>
            <a:endParaRPr sz="2200" b="1" dirty="0"/>
          </a:p>
        </p:txBody>
      </p:sp>
      <p:sp>
        <p:nvSpPr>
          <p:cNvPr id="320" name="Rectangle"/>
          <p:cNvSpPr/>
          <p:nvPr/>
        </p:nvSpPr>
        <p:spPr>
          <a:xfrm>
            <a:off x="6240397" y="1731157"/>
            <a:ext cx="2711106" cy="4249194"/>
          </a:xfrm>
          <a:prstGeom prst="rect">
            <a:avLst/>
          </a:prstGeom>
          <a:solidFill>
            <a:srgbClr val="E2F0D9"/>
          </a:solidFill>
          <a:ln w="12700" cap="flat">
            <a:noFill/>
            <a:miter lim="400000"/>
          </a:ln>
          <a:effectLst/>
        </p:spPr>
        <p:txBody>
          <a:bodyPr wrap="square" lIns="45719" tIns="45719" rIns="45719" bIns="45719" numCol="1" anchor="t">
            <a:noAutofit/>
          </a:bodyPr>
          <a:lstStyle/>
          <a:p>
            <a:pPr defTabSz="289321">
              <a:lnSpc>
                <a:spcPct val="90000"/>
              </a:lnSpc>
              <a:spcBef>
                <a:spcPts val="600"/>
              </a:spcBef>
              <a:defRPr>
                <a:latin typeface="+mj-lt"/>
                <a:ea typeface="+mj-ea"/>
                <a:cs typeface="+mj-cs"/>
                <a:sym typeface="Source Sans Pro Regular"/>
              </a:defRPr>
            </a:pPr>
            <a:endParaRPr/>
          </a:p>
        </p:txBody>
      </p:sp>
      <p:sp>
        <p:nvSpPr>
          <p:cNvPr id="323" name="Text Placeholder 5"/>
          <p:cNvSpPr txBox="1"/>
          <p:nvPr/>
        </p:nvSpPr>
        <p:spPr>
          <a:xfrm>
            <a:off x="9264154" y="1242841"/>
            <a:ext cx="2357083" cy="4883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lvl1pPr defTabSz="289321">
              <a:lnSpc>
                <a:spcPct val="90000"/>
              </a:lnSpc>
              <a:spcBef>
                <a:spcPts val="300"/>
              </a:spcBef>
              <a:defRPr sz="2400">
                <a:latin typeface="+mj-lt"/>
                <a:ea typeface="+mj-ea"/>
                <a:cs typeface="+mj-cs"/>
                <a:sym typeface="Source Sans Pro Regular"/>
              </a:defRPr>
            </a:lvl1pPr>
          </a:lstStyle>
          <a:p>
            <a:r>
              <a:rPr lang="fr-FR" b="1" dirty="0"/>
              <a:t>Un SGI n’est pas</a:t>
            </a:r>
            <a:endParaRPr b="1" dirty="0"/>
          </a:p>
        </p:txBody>
      </p:sp>
      <p:sp>
        <p:nvSpPr>
          <p:cNvPr id="325" name="Content Placeholder 3"/>
          <p:cNvSpPr/>
          <p:nvPr/>
        </p:nvSpPr>
        <p:spPr>
          <a:xfrm>
            <a:off x="9069049" y="1731157"/>
            <a:ext cx="2711551" cy="4236701"/>
          </a:xfrm>
          <a:prstGeom prst="rect">
            <a:avLst/>
          </a:prstGeom>
          <a:solidFill>
            <a:schemeClr val="accent2">
              <a:lumMod val="20000"/>
              <a:lumOff val="80000"/>
            </a:schemeClr>
          </a:solidFill>
          <a:ln w="12700">
            <a:miter lim="400000"/>
          </a:ln>
        </p:spPr>
        <p:txBody>
          <a:bodyPr lIns="45719" rIns="45719"/>
          <a:lstStyle/>
          <a:p>
            <a:pPr>
              <a:spcBef>
                <a:spcPts val="500"/>
              </a:spcBef>
              <a:defRPr>
                <a:solidFill>
                  <a:srgbClr val="10253F"/>
                </a:solidFill>
                <a:latin typeface="+mj-lt"/>
                <a:ea typeface="+mj-ea"/>
                <a:cs typeface="+mj-cs"/>
                <a:sym typeface="Source Sans Pro Regular"/>
              </a:defRPr>
            </a:pPr>
            <a:endParaRPr/>
          </a:p>
        </p:txBody>
      </p:sp>
      <p:sp>
        <p:nvSpPr>
          <p:cNvPr id="2" name="Rectangle 1"/>
          <p:cNvSpPr/>
          <p:nvPr/>
        </p:nvSpPr>
        <p:spPr>
          <a:xfrm>
            <a:off x="0" y="68234"/>
            <a:ext cx="10333278" cy="584775"/>
          </a:xfrm>
          <a:prstGeom prst="rect">
            <a:avLst/>
          </a:prstGeom>
        </p:spPr>
        <p:txBody>
          <a:bodyPr wrap="none">
            <a:spAutoFit/>
          </a:bodyPr>
          <a:lstStyle/>
          <a:p>
            <a:r>
              <a:rPr lang="fr" sz="3200" b="1" dirty="0">
                <a:solidFill>
                  <a:srgbClr val="FFFFFF"/>
                </a:solidFill>
                <a:latin typeface="Source Sans Pro Bold"/>
                <a:ea typeface="Source Sans Pro Bold"/>
                <a:cs typeface="Source Sans Pro Bold"/>
                <a:sym typeface="Source Sans Pro Bold"/>
              </a:rPr>
              <a:t>Un système de gestion des incidents est/n’est pas : </a:t>
            </a:r>
            <a:endParaRPr lang="en-US" sz="3200" b="1" dirty="0"/>
          </a:p>
        </p:txBody>
      </p:sp>
      <p:sp>
        <p:nvSpPr>
          <p:cNvPr id="11" name="A comprehensive, systematic approach to incident management…"/>
          <p:cNvSpPr txBox="1"/>
          <p:nvPr/>
        </p:nvSpPr>
        <p:spPr>
          <a:xfrm>
            <a:off x="398322" y="1763491"/>
            <a:ext cx="5552773" cy="427417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rmAutofit lnSpcReduction="10000"/>
          </a:bodyPr>
          <a:lstStyle/>
          <a:p>
            <a:pPr marL="248920" indent="-248920" defTabSz="283535">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lang="fr" sz="1764" dirty="0"/>
              <a:t>Une approche globale et systématique de la gestion des incidents. </a:t>
            </a:r>
            <a:endParaRPr lang="fr-FR" sz="1764" dirty="0"/>
          </a:p>
          <a:p>
            <a:pPr marL="248920" indent="-248920" defTabSz="283535">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lang="fr" sz="1764" dirty="0"/>
              <a:t>Un système statique.</a:t>
            </a:r>
          </a:p>
          <a:p>
            <a:pPr marL="248920" indent="-248920" defTabSz="283535">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lang="fr" sz="1764" dirty="0"/>
              <a:t>Un ensemble de principes essentiels de gestion de la communication et de l’information.  </a:t>
            </a:r>
          </a:p>
          <a:p>
            <a:pPr marL="248920" indent="-248920" defTabSz="283535">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lang="fr" sz="1764" dirty="0"/>
              <a:t>Évolutif, souple et adaptable.</a:t>
            </a:r>
          </a:p>
          <a:p>
            <a:pPr marL="248920" indent="-248920" defTabSz="283535">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lang="fr" sz="1764" dirty="0"/>
              <a:t>Un ensemble de procédures normalisées de gestion des ressources. 	</a:t>
            </a:r>
          </a:p>
          <a:p>
            <a:pPr marL="248920" indent="-248920" defTabSz="283535">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lang="fr" sz="1764" dirty="0"/>
              <a:t>Un simple organigramme.</a:t>
            </a:r>
          </a:p>
          <a:p>
            <a:pPr marL="248920" indent="-248920" defTabSz="283535">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lang="fr" sz="1764" dirty="0"/>
              <a:t>Un plan de communication.</a:t>
            </a:r>
          </a:p>
          <a:p>
            <a:pPr marL="248920" indent="-248920" defTabSz="283535">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lang="fr" sz="1764" dirty="0"/>
              <a:t>Un ensemble de concepts et de principes applicables à tous les types de menace</a:t>
            </a:r>
            <a:r>
              <a:rPr lang="fr-FR" sz="1764" dirty="0"/>
              <a:t>s.</a:t>
            </a:r>
            <a:r>
              <a:rPr lang="fr" sz="1764" dirty="0"/>
              <a:t> </a:t>
            </a:r>
          </a:p>
          <a:p>
            <a:pPr marL="248920" indent="-248920" defTabSz="283535">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lang="fr" sz="1764" dirty="0"/>
              <a:t>Un plan d’intervention.</a:t>
            </a:r>
          </a:p>
          <a:p>
            <a:pPr marL="248920" indent="-248920" defTabSz="283535">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lang="fr" sz="1764" dirty="0"/>
              <a:t>Simplement utilisé en cas d’incidents à grande échelle. </a:t>
            </a:r>
          </a:p>
          <a:p>
            <a:pPr marL="248920" indent="-248920" defTabSz="283535">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lang="fr" sz="1764" dirty="0"/>
              <a:t>Un système de commande de ressources. </a:t>
            </a:r>
          </a:p>
        </p:txBody>
      </p:sp>
    </p:spTree>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NUM" val="3"/>
</p:tagLst>
</file>

<file path=ppt/tags/tag2.xml><?xml version="1.0" encoding="utf-8"?>
<p:tagLst xmlns:a="http://schemas.openxmlformats.org/drawingml/2006/main" xmlns:r="http://schemas.openxmlformats.org/officeDocument/2006/relationships" xmlns:p="http://schemas.openxmlformats.org/presentationml/2006/main">
  <p:tag name="NUM" val="4"/>
</p:tagLst>
</file>

<file path=ppt/tags/tag3.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23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23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23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23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3B5E82A-6D42-405F-B1F9-84FB5DB52E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B862084-7224-4254-8107-CCB0BDD355A8}">
  <ds:schemaRefs>
    <ds:schemaRef ds:uri="9ca0fa8f-1020-4790-a298-914e539c43a5"/>
    <ds:schemaRef ds:uri="1545eeb8-3090-4573-a4ea-6910cac27a03"/>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http://schemas.microsoft.com/office/2006/documentManagement/types"/>
    <ds:schemaRef ds:uri="http://purl.org/dc/dcmitype/"/>
    <ds:schemaRef ds:uri="http://www.w3.org/XML/1998/namespace"/>
    <ds:schemaRef ds:uri="http://purl.org/dc/terms/"/>
    <ds:schemaRef ds:uri="450f158c-397a-4a9d-b005-a44c92e0fccb"/>
    <ds:schemaRef ds:uri="e2a64997-203d-4655-a595-383c2eb1e865"/>
  </ds:schemaRefs>
</ds:datastoreItem>
</file>

<file path=customXml/itemProps3.xml><?xml version="1.0" encoding="utf-8"?>
<ds:datastoreItem xmlns:ds="http://schemas.openxmlformats.org/officeDocument/2006/customXml" ds:itemID="{74CC21DE-CD47-4C00-891E-8F64C7D0500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154</TotalTime>
  <Words>3741</Words>
  <Application>Microsoft Office PowerPoint</Application>
  <PresentationFormat>Widescreen</PresentationFormat>
  <Paragraphs>336</Paragraphs>
  <Slides>40</Slides>
  <Notes>20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40</vt:i4>
      </vt:variant>
    </vt:vector>
  </HeadingPairs>
  <TitlesOfParts>
    <vt:vector size="48" baseType="lpstr">
      <vt:lpstr>Arial</vt:lpstr>
      <vt:lpstr>Arial,Sans-Serif</vt:lpstr>
      <vt:lpstr>Calibri</vt:lpstr>
      <vt:lpstr>Courier New</vt:lpstr>
      <vt:lpstr>Segoe UI</vt:lpstr>
      <vt:lpstr>Source Sans Pro Bold</vt:lpstr>
      <vt:lpstr>Source Sans Pro Regular</vt:lpstr>
      <vt:lpstr>RRT_Theme_v3</vt:lpstr>
      <vt:lpstr>Système de gestion des incidents et centres d’opérations d’urgence</vt:lpstr>
      <vt:lpstr>Notes aux facilitateurs</vt:lpstr>
      <vt:lpstr>Introduction</vt:lpstr>
      <vt:lpstr>Objectifs d’apprentissage</vt:lpstr>
      <vt:lpstr>Sommaire</vt:lpstr>
      <vt:lpstr>PowerPoint Presentation</vt:lpstr>
      <vt:lpstr>Qu’est-ce qu’un système de gestion des incidents (SGI) ?</vt:lpstr>
      <vt:lpstr>Pourquoi se doter d’un système de gestion des incidents ?</vt:lpstr>
      <vt:lpstr>PowerPoint Presentation</vt:lpstr>
      <vt:lpstr>Le SGI en un coup d’œil…</vt:lpstr>
      <vt:lpstr>PowerPoint Presentation</vt:lpstr>
      <vt:lpstr>Structure opérationnelle normalisée du SGI</vt:lpstr>
      <vt:lpstr>PowerPoint Presentation</vt:lpstr>
      <vt:lpstr>PowerPoint Presentation</vt:lpstr>
      <vt:lpstr>Quel est le rôle du gestionnaire d’incident ?</vt:lpstr>
      <vt:lpstr>PowerPoint Presentation</vt:lpstr>
      <vt:lpstr>COU et COUSP</vt:lpstr>
      <vt:lpstr>Qu’est-ce qu’un COUSP?</vt:lpstr>
      <vt:lpstr>Objectifs et composantes essentielles d’un COUSP</vt:lpstr>
      <vt:lpstr>PowerPoint Presentation</vt:lpstr>
      <vt:lpstr>Rôle des COUSP dans le système de gestion des incidents (1)</vt:lpstr>
      <vt:lpstr>PowerPoint Presentation</vt:lpstr>
      <vt:lpstr>Rôle du gestionnaire d’incident vs. responsable de COUSP</vt:lpstr>
      <vt:lpstr>Objectifs d’un COUSP</vt:lpstr>
      <vt:lpstr>Fonctions essentielles d’un COUSP</vt:lpstr>
      <vt:lpstr>Fonctionnement des COUSP</vt:lpstr>
      <vt:lpstr>Gestion des COUSP</vt:lpstr>
      <vt:lpstr>Gestion des COUSP et des SGI</vt:lpstr>
      <vt:lpstr>PowerPoint Presentation</vt:lpstr>
      <vt:lpstr>Données et informations</vt:lpstr>
      <vt:lpstr>Systèmes d’information  et normes</vt:lpstr>
      <vt:lpstr>Ressources humaines</vt:lpstr>
      <vt:lpstr>Suivi et évaluation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Incident Management System and Emergency Operations Centers</dc:title>
  <cp:lastModifiedBy>GOMEZ, Paula</cp:lastModifiedBy>
  <cp:revision>29</cp:revision>
  <dcterms:modified xsi:type="dcterms:W3CDTF">2023-06-23T13:18:28Z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137200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